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 id="2147483703"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7010400" cy="9296400"/>
  <p:embeddedFontLst>
    <p:embeddedFont>
      <p:font typeface="Roboto Mono" pitchFamily="2" charset="0"/>
      <p:regular r:id="rId40"/>
      <p:bold r:id="rId41"/>
      <p:italic r:id="rId42"/>
      <p:boldItalic r:id="rId43"/>
    </p:embeddedFont>
    <p:embeddedFont>
      <p:font typeface="Calibri"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7" d="100"/>
          <a:sy n="77" d="100"/>
        </p:scale>
        <p:origin x="-99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89"/>
            <a:ext cx="5608319" cy="418337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65887" marR="0" lvl="1" indent="-868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31774" marR="0" lvl="2" indent="-4674"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97660" marR="0" lvl="3" indent="-66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63546" marR="0" lvl="4" indent="-9346"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329434" marR="0" lvl="5" indent="-533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95321" marR="0" lvl="6" indent="-1321"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61208" marR="0" lvl="7" indent="-10007"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727093" marR="0" lvl="8" indent="-5993"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a:t>
            </a:fld>
            <a:endParaRPr lang="en"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7" name="Shape 287"/>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This project was supported by a grant from CIRA's Community Investment Program.</a:t>
            </a:r>
          </a:p>
        </p:txBody>
      </p:sp>
      <p:sp>
        <p:nvSpPr>
          <p:cNvPr id="288" name="Shape 28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en" sz="1200" b="0" i="0" u="sng" strike="noStrike" cap="none">
                <a:solidFill>
                  <a:srgbClr val="000000"/>
                </a:solidFill>
                <a:latin typeface="Calibri"/>
                <a:ea typeface="Calibri"/>
                <a:cs typeface="Calibri"/>
                <a:sym typeface="Calibri"/>
              </a:rPr>
              <a:t>Classic example of pattern recognition: </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Vase/candlestick (cultural context) vs, two faces.</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The first time you saw this, chances are you didn’t see both: someone had to point the alternative out to you.</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Q. What are other examples of pattern recognition?</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A. Possibilities include…</a:t>
            </a:r>
          </a:p>
          <a:p>
            <a:pPr marL="220104" marR="0" lvl="0" indent="-220104" algn="l" rtl="0">
              <a:spcBef>
                <a:spcPts val="0"/>
              </a:spcBef>
              <a:spcAft>
                <a:spcPts val="0"/>
              </a:spcAft>
              <a:buClr>
                <a:srgbClr val="000000"/>
              </a:buClr>
              <a:buSzPct val="100000"/>
              <a:buFont typeface="Calibri"/>
              <a:buChar char="-"/>
            </a:pPr>
            <a:r>
              <a:rPr lang="en" sz="1200" b="0" i="0" u="none" strike="noStrike" cap="none">
                <a:solidFill>
                  <a:srgbClr val="000000"/>
                </a:solidFill>
                <a:latin typeface="Calibri"/>
                <a:ea typeface="Calibri"/>
                <a:cs typeface="Calibri"/>
                <a:sym typeface="Calibri"/>
              </a:rPr>
              <a:t>Facial Expressions!</a:t>
            </a:r>
          </a:p>
          <a:p>
            <a:pPr marL="220104" marR="0" lvl="0" indent="-220104" algn="l" rtl="0">
              <a:spcBef>
                <a:spcPts val="0"/>
              </a:spcBef>
              <a:spcAft>
                <a:spcPts val="0"/>
              </a:spcAft>
              <a:buClr>
                <a:srgbClr val="000000"/>
              </a:buClr>
              <a:buSzPct val="100000"/>
              <a:buFont typeface="Calibri"/>
              <a:buChar char="-"/>
            </a:pPr>
            <a:r>
              <a:rPr lang="en" sz="1200" b="0" i="0" u="none" strike="noStrike" cap="none">
                <a:solidFill>
                  <a:srgbClr val="000000"/>
                </a:solidFill>
                <a:latin typeface="Calibri"/>
                <a:ea typeface="Calibri"/>
                <a:cs typeface="Calibri"/>
                <a:sym typeface="Calibri"/>
              </a:rPr>
              <a:t>Poetry: rhymes</a:t>
            </a:r>
          </a:p>
          <a:p>
            <a:pPr marL="220104" marR="0" lvl="0" indent="-220104" algn="l" rtl="0">
              <a:spcBef>
                <a:spcPts val="0"/>
              </a:spcBef>
              <a:spcAft>
                <a:spcPts val="0"/>
              </a:spcAft>
              <a:buClr>
                <a:srgbClr val="000000"/>
              </a:buClr>
              <a:buSzPct val="100000"/>
              <a:buFont typeface="Calibri"/>
              <a:buChar char="-"/>
            </a:pPr>
            <a:r>
              <a:rPr lang="en" sz="1200" b="0" i="0" u="none" strike="noStrike" cap="none">
                <a:solidFill>
                  <a:srgbClr val="000000"/>
                </a:solidFill>
                <a:latin typeface="Calibri"/>
                <a:ea typeface="Calibri"/>
                <a:cs typeface="Calibri"/>
                <a:sym typeface="Calibri"/>
              </a:rPr>
              <a:t>Music: melodies, harmonies, chorus</a:t>
            </a:r>
          </a:p>
          <a:p>
            <a:pPr marL="220104" marR="0" lvl="0" indent="-220104" algn="l" rtl="0">
              <a:spcBef>
                <a:spcPts val="0"/>
              </a:spcBef>
              <a:spcAft>
                <a:spcPts val="0"/>
              </a:spcAft>
              <a:buClr>
                <a:srgbClr val="000000"/>
              </a:buClr>
              <a:buSzPct val="100000"/>
              <a:buFont typeface="Calibri"/>
              <a:buChar char="-"/>
            </a:pPr>
            <a:r>
              <a:rPr lang="en" sz="1200" b="0" i="0" u="none" strike="noStrike" cap="none">
                <a:solidFill>
                  <a:srgbClr val="000000"/>
                </a:solidFill>
                <a:latin typeface="Calibri"/>
                <a:ea typeface="Calibri"/>
                <a:cs typeface="Calibri"/>
                <a:sym typeface="Calibri"/>
              </a:rPr>
              <a:t>Chess: how the pieces move</a:t>
            </a:r>
          </a:p>
          <a:p>
            <a:pPr marL="220104" marR="0" lvl="0" indent="-220104"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7" name="Shape 39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10</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lt1"/>
              </a:buClr>
              <a:buSzPct val="25000"/>
              <a:buFont typeface="Arial"/>
              <a:buNone/>
            </a:pPr>
            <a:r>
              <a:rPr lang="en" sz="1200" b="0" i="0" u="none" strike="noStrike" cap="none">
                <a:solidFill>
                  <a:schemeClr val="dk1"/>
                </a:solidFill>
                <a:latin typeface="Calibri"/>
                <a:ea typeface="Calibri"/>
                <a:cs typeface="Calibri"/>
                <a:sym typeface="Calibri"/>
              </a:rPr>
              <a:t>“Abstract” comes from the latin “abs-” = away from and “trahere” = draw.</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Abstraction is taking away/removing in order to reduce something to a set of essential characteristics (established by convention).</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Focus on the essentials then add to details in order to make it essential/important information more accessible/understandable: colours, shapes, textures, numbers…</a:t>
            </a:r>
          </a:p>
          <a:p>
            <a:pPr marL="0" marR="0" lvl="0" indent="0" algn="l" rtl="0">
              <a:spcBef>
                <a:spcPts val="480"/>
              </a:spcBef>
              <a:spcAft>
                <a:spcPts val="0"/>
              </a:spcAft>
              <a:buClr>
                <a:schemeClr val="lt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480"/>
              </a:spcBef>
              <a:spcAft>
                <a:spcPts val="0"/>
              </a:spcAft>
              <a:buClr>
                <a:schemeClr val="lt1"/>
              </a:buClr>
              <a:buSzPct val="25000"/>
              <a:buFont typeface="Arial"/>
              <a:buNone/>
            </a:pPr>
            <a:r>
              <a:rPr lang="en" sz="1200" b="0" i="0" u="none" strike="noStrike" cap="none">
                <a:solidFill>
                  <a:srgbClr val="FFFFFF"/>
                </a:solidFill>
                <a:latin typeface="Calibri"/>
                <a:ea typeface="Calibri"/>
                <a:cs typeface="Calibri"/>
                <a:sym typeface="Calibri"/>
              </a:rPr>
              <a:t>What do these images have in common? </a:t>
            </a:r>
          </a:p>
          <a:p>
            <a:pPr marL="0" marR="0" lvl="0" indent="0"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They are all non-realistic representations of things. There are established conventions so that we can communicate and recognize the representation as being the same thing.</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Globe: We recognize the shape right away, but what if it were red? Then what planet would we be looking at?</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Cat: We can all agree it is a cat, what would it take to make it a tiger? It’s already orange…</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Pie Chart: The data is already abstract: a column of numbers. The essential information is there, however by changing the representation, we make it easier to understand, to visualize the whole/bigger picture.</a:t>
            </a:r>
          </a:p>
          <a:p>
            <a:pPr marL="0" marR="0" lvl="0" indent="0"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Computer animation is a very common form of computational abstraction: it is one of the ways we use programming as a means of expression.</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04" name="Shape 40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en" sz="1200" b="0" i="0" u="sng" strike="noStrike" cap="none">
                <a:solidFill>
                  <a:srgbClr val="000000"/>
                </a:solidFill>
                <a:latin typeface="Calibri"/>
                <a:ea typeface="Calibri"/>
                <a:cs typeface="Calibri"/>
                <a:sym typeface="Calibri"/>
              </a:rPr>
              <a:t>Pattern recognition &amp; Abstraction</a:t>
            </a:r>
            <a:r>
              <a:rPr lang="en" sz="1200" b="0" i="0" u="none" strike="noStrike" cap="none">
                <a:solidFill>
                  <a:srgbClr val="000000"/>
                </a:solidFill>
                <a:latin typeface="Calibri"/>
                <a:ea typeface="Calibri"/>
                <a:cs typeface="Calibri"/>
                <a:sym typeface="Calibri"/>
              </a:rPr>
              <a:t>:</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Q. What do you see?</a:t>
            </a:r>
          </a:p>
          <a:p>
            <a:pPr marL="233676" marR="0" lvl="0" indent="-233676" algn="l" rtl="0">
              <a:spcBef>
                <a:spcPts val="0"/>
              </a:spcBef>
              <a:spcAft>
                <a:spcPts val="0"/>
              </a:spcAft>
              <a:buClr>
                <a:srgbClr val="000000"/>
              </a:buClr>
              <a:buSzPct val="100000"/>
              <a:buFont typeface="Calibri"/>
              <a:buAutoNum type="alphaUcPeriod"/>
            </a:pPr>
            <a:r>
              <a:rPr lang="en" sz="1200" b="0" i="0" u="none" strike="noStrike" cap="none">
                <a:solidFill>
                  <a:srgbClr val="000000"/>
                </a:solidFill>
                <a:latin typeface="Calibri"/>
                <a:ea typeface="Calibri"/>
                <a:cs typeface="Calibri"/>
                <a:sym typeface="Calibri"/>
              </a:rPr>
              <a:t>“ 2 triangles, 3 circles” </a:t>
            </a:r>
          </a:p>
          <a:p>
            <a:pPr marL="233676" marR="0" lvl="0" indent="-233676"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33676" marR="0" lvl="0" indent="-233676"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Point out that none of the shapes mentioned are fully drawn!</a:t>
            </a:r>
            <a:br>
              <a:rPr lang="en" sz="1200" b="0" i="0" u="none" strike="noStrike" cap="none">
                <a:solidFill>
                  <a:srgbClr val="000000"/>
                </a:solidFill>
                <a:latin typeface="Calibri"/>
                <a:ea typeface="Calibri"/>
                <a:cs typeface="Calibri"/>
                <a:sym typeface="Calibri"/>
              </a:rPr>
            </a:br>
            <a:endParaRPr lang="en"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Pattern recognition: We have learned to identify them by being exposed to the shapes, by practicing and by being corrected (immediate feedback)…remember how you teach a child shapes!</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Abstraction: We look for certain essential characteristics…</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If the title of the slide had been “classic computer games” or you grew up only looking at video games, what would you see? Pacman!</a:t>
            </a:r>
          </a:p>
          <a:p>
            <a:pPr marL="220104" marR="0" lvl="0" indent="-220104" algn="l" rtl="0">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spcBef>
                <a:spcPts val="0"/>
              </a:spcBef>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p:txBody>
      </p:sp>
      <p:sp>
        <p:nvSpPr>
          <p:cNvPr id="413" name="Shape 413"/>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12</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9" name="Shape 419"/>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Instructor notes</a:t>
            </a:r>
            <a:br>
              <a:rPr lang="en" sz="1200" b="1" i="0" u="sng" strike="noStrike" cap="none">
                <a:solidFill>
                  <a:schemeClr val="dk1"/>
                </a:solidFill>
                <a:latin typeface="Calibri"/>
                <a:ea typeface="Calibri"/>
                <a:cs typeface="Calibri"/>
                <a:sym typeface="Calibri"/>
              </a:rPr>
            </a:br>
            <a:r>
              <a:rPr lang="en" sz="1200" b="1" i="0" u="sng" strike="noStrike" cap="none">
                <a:solidFill>
                  <a:schemeClr val="dk1"/>
                </a:solidFill>
                <a:latin typeface="Calibri"/>
                <a:ea typeface="Calibri"/>
                <a:cs typeface="Calibri"/>
                <a:sym typeface="Calibri"/>
              </a:rPr>
              <a:t/>
            </a:r>
            <a:br>
              <a:rPr lang="en" sz="1200" b="1" i="0" u="sng"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Introduce this as the big picture.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20" name="Shape 420"/>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13</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6" name="Shape 446"/>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Logic is using what we know to analyze what we observe and predict what should occur: cause and effect.</a:t>
            </a:r>
            <a:br>
              <a:rPr lang="en" sz="1200" b="0" i="0" u="none" strike="noStrike" cap="none">
                <a:solidFill>
                  <a:srgbClr val="000000"/>
                </a:solidFill>
                <a:latin typeface="Calibri"/>
                <a:ea typeface="Calibri"/>
                <a:cs typeface="Calibri"/>
                <a:sym typeface="Calibri"/>
              </a:rPr>
            </a:br>
            <a:endParaRPr lang="en" sz="1200" b="0" i="0" u="none" strike="noStrike" cap="none">
              <a:solidFill>
                <a:srgbClr val="000000"/>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sng" strike="noStrike" cap="none">
                <a:solidFill>
                  <a:schemeClr val="dk1"/>
                </a:solidFill>
                <a:latin typeface="Calibri"/>
                <a:ea typeface="Calibri"/>
                <a:cs typeface="Calibri"/>
                <a:sym typeface="Calibri"/>
              </a:rPr>
              <a:t>Computational thinking challenge: </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Show the challenge and ask immediately “Is this a simple question?”</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p:txBody>
      </p:sp>
      <p:sp>
        <p:nvSpPr>
          <p:cNvPr id="447" name="Shape 447"/>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14</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sng" strike="noStrike" cap="none">
                <a:solidFill>
                  <a:schemeClr val="dk1"/>
                </a:solidFill>
                <a:latin typeface="Calibri"/>
                <a:ea typeface="Calibri"/>
                <a:cs typeface="Calibri"/>
                <a:sym typeface="Calibri"/>
              </a:rPr>
              <a:t>What about looking at it differently?</a:t>
            </a:r>
            <a:br>
              <a:rPr lang="en" sz="1200" b="0" i="0" u="sng"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Let’s change the formatting…</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54" name="Shape 45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15</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0" name="Shape 460"/>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sng" strike="noStrike" cap="none">
                <a:solidFill>
                  <a:schemeClr val="dk1"/>
                </a:solidFill>
                <a:latin typeface="Calibri"/>
                <a:ea typeface="Calibri"/>
                <a:cs typeface="Calibri"/>
                <a:sym typeface="Calibri"/>
              </a:rPr>
              <a:t>What about looking at it differently?</a:t>
            </a:r>
            <a:br>
              <a:rPr lang="en" sz="1200" b="0" i="0" u="sng"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We can change the formatting some more:</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Which do you find easier to understand: the first or the second organization of information? Why?</a:t>
            </a:r>
            <a:br>
              <a:rPr lang="en" sz="1200" b="0" i="0" u="none" strike="noStrike" cap="none">
                <a:solidFill>
                  <a:schemeClr val="dk1"/>
                </a:solidFill>
                <a:latin typeface="Calibri"/>
                <a:ea typeface="Calibri"/>
                <a:cs typeface="Calibri"/>
                <a:sym typeface="Calibri"/>
              </a:rPr>
            </a:br>
            <a:r>
              <a:rPr lang="en" sz="1200" b="1" i="0" u="none" strike="noStrike" cap="none">
                <a:solidFill>
                  <a:schemeClr val="dk1"/>
                </a:solidFill>
                <a:latin typeface="Calibri"/>
                <a:ea typeface="Calibri"/>
                <a:cs typeface="Calibri"/>
                <a:sym typeface="Calibri"/>
              </a:rPr>
              <a:t/>
            </a:r>
            <a:br>
              <a:rPr lang="en" sz="1200" b="1" i="0" u="none" strike="noStrike" cap="none">
                <a:solidFill>
                  <a:schemeClr val="dk1"/>
                </a:solidFill>
                <a:latin typeface="Calibri"/>
                <a:ea typeface="Calibri"/>
                <a:cs typeface="Calibri"/>
                <a:sym typeface="Calibri"/>
              </a:rPr>
            </a:br>
            <a:r>
              <a:rPr lang="en" sz="1200" b="1" i="0" u="none" strike="noStrike" cap="none">
                <a:solidFill>
                  <a:schemeClr val="dk1"/>
                </a:solidFill>
                <a:latin typeface="Calibri"/>
                <a:ea typeface="Calibri"/>
                <a:cs typeface="Calibri"/>
                <a:sym typeface="Calibri"/>
              </a:rPr>
              <a:t>Now let’s solve it! </a:t>
            </a:r>
            <a:r>
              <a:rPr lang="en" sz="1200" b="1" i="1" u="none" strike="noStrike" cap="none">
                <a:solidFill>
                  <a:schemeClr val="dk1"/>
                </a:solidFill>
                <a:latin typeface="Calibri"/>
                <a:ea typeface="Calibri"/>
                <a:cs typeface="Calibri"/>
                <a:sym typeface="Calibri"/>
              </a:rPr>
              <a:t>Let the participants work it out,</a:t>
            </a:r>
            <a:r>
              <a:rPr lang="en" sz="1200" b="1" i="0" u="none" strike="noStrike" cap="none">
                <a:solidFill>
                  <a:schemeClr val="dk1"/>
                </a:solidFill>
                <a:latin typeface="Calibri"/>
                <a:ea typeface="Calibri"/>
                <a:cs typeface="Calibri"/>
                <a:sym typeface="Calibri"/>
              </a:rPr>
              <a:t/>
            </a:r>
            <a:br>
              <a:rPr lang="en" sz="1200" b="1" i="0" u="none" strike="noStrike" cap="none">
                <a:solidFill>
                  <a:schemeClr val="dk1"/>
                </a:solidFill>
                <a:latin typeface="Calibri"/>
                <a:ea typeface="Calibri"/>
                <a:cs typeface="Calibri"/>
                <a:sym typeface="Calibri"/>
              </a:rPr>
            </a:br>
            <a:r>
              <a:rPr lang="en" sz="1200" b="1" i="0" u="none" strike="noStrike" cap="none">
                <a:solidFill>
                  <a:schemeClr val="dk1"/>
                </a:solidFill>
                <a:latin typeface="Calibri"/>
                <a:ea typeface="Calibri"/>
                <a:cs typeface="Calibri"/>
                <a:sym typeface="Calibri"/>
              </a:rPr>
              <a:t>Raise your hand when you’re ready…(gives everyone a bit of time)</a:t>
            </a:r>
            <a:br>
              <a:rPr lang="en" sz="1200" b="1" i="0" u="none" strike="noStrike" cap="none">
                <a:solidFill>
                  <a:schemeClr val="dk1"/>
                </a:solidFill>
                <a:latin typeface="Calibri"/>
                <a:ea typeface="Calibri"/>
                <a:cs typeface="Calibri"/>
                <a:sym typeface="Calibri"/>
              </a:rPr>
            </a:br>
            <a:r>
              <a:rPr lang="en" sz="1200" b="1" i="0" u="none" strike="noStrike" cap="none">
                <a:solidFill>
                  <a:schemeClr val="dk1"/>
                </a:solidFill>
                <a:latin typeface="Calibri"/>
                <a:ea typeface="Calibri"/>
                <a:cs typeface="Calibri"/>
                <a:sym typeface="Calibri"/>
              </a:rPr>
              <a:t> </a:t>
            </a:r>
            <a:br>
              <a:rPr lang="en" sz="1200" b="1"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There are two ways to solve it: start with “tomorrow” and work your way up, or start from “the day after” and work your way down.</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Answer: it’s today = Friday!</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Did you notice the pattern?</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“day after + day before” and then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“day before + tomorrow” which can be substituted with “day before + day after”</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so these two lines cancel each other out...</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Indenting allows you to see the “inside-out”, “bottom-up” possibilities more easily and is something that is widely used in computer programming languages as a way to organise the code.</a:t>
            </a:r>
          </a:p>
        </p:txBody>
      </p:sp>
      <p:sp>
        <p:nvSpPr>
          <p:cNvPr id="461" name="Shape 46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16</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Now that you’ve worked through it and solved it, here’s one final way of looking at it.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Let’s change the formatting slightly…</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Adding parentheses is a concise way of decomposing the problem, each set indicates a new line (and an indentation)…</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How is this useful?  (go to next slide)</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17</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4" name="Shape 474"/>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sng" strike="noStrike" cap="none">
                <a:solidFill>
                  <a:schemeClr val="dk1"/>
                </a:solidFill>
                <a:latin typeface="Calibri"/>
                <a:ea typeface="Calibri"/>
                <a:cs typeface="Calibri"/>
                <a:sym typeface="Calibri"/>
              </a:rPr>
              <a:t>(Computational thinking challenge: recap)</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Let’s recap: Is this a simple problem to solve now?</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Note I asked whether it was simple, not whether it was easy…</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You have worked through it and learned how to do it: it may not be easy but it has become simple.</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Now when you are given a similar problem, you have various strategies to solve it…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Write it out again on different lines or….put in the parentheses and remember that they represent new lines.</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So now, you can go home and figure out the problem with parentheses - that’s right practice will always help consolidate learning!</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What have you gained from working on this complex problem?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the problem the next time a similar problem is encountered…</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Yes, all with one small and complex challenge and a little help!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p:txBody>
      </p:sp>
      <p:sp>
        <p:nvSpPr>
          <p:cNvPr id="475" name="Shape 47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18</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Practices focus on the process of thinking and learning, moving beyond the “what” you are learning to the “how” you are learning.</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p:txBody>
      </p:sp>
      <p:sp>
        <p:nvSpPr>
          <p:cNvPr id="482" name="Shape 48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19</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95" name="Shape 295"/>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8" name="Shape 488"/>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Instructor notes</a:t>
            </a:r>
            <a:br>
              <a:rPr lang="en" sz="1200" b="1" i="0" u="sng" strike="noStrike" cap="none">
                <a:solidFill>
                  <a:schemeClr val="dk1"/>
                </a:solidFill>
                <a:latin typeface="Calibri"/>
                <a:ea typeface="Calibri"/>
                <a:cs typeface="Calibri"/>
                <a:sym typeface="Calibri"/>
              </a:rPr>
            </a:br>
            <a:r>
              <a:rPr lang="en" sz="1200" b="1" i="0" u="sng" strike="noStrike" cap="none">
                <a:solidFill>
                  <a:schemeClr val="dk1"/>
                </a:solidFill>
                <a:latin typeface="Calibri"/>
                <a:ea typeface="Calibri"/>
                <a:cs typeface="Calibri"/>
                <a:sym typeface="Calibri"/>
              </a:rPr>
              <a:t/>
            </a:r>
            <a:br>
              <a:rPr lang="en" sz="1200" b="1" i="0" u="sng"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Introduce this as the big picture.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89" name="Shape 489"/>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20</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 sz="1600" b="0" i="0" u="none" strike="noStrike" cap="none">
                <a:solidFill>
                  <a:schemeClr val="dk1"/>
                </a:solidFill>
                <a:latin typeface="Calibri"/>
                <a:ea typeface="Calibri"/>
                <a:cs typeface="Calibri"/>
                <a:sym typeface="Calibri"/>
              </a:rPr>
              <a:t>Adults (and especially teachers) employ these practices all the time!</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What are examples of these practices in day-to-day life?</a:t>
            </a:r>
            <a:br>
              <a:rPr lang="en" sz="1600" b="0" i="0" u="none" strike="noStrike" cap="none">
                <a:solidFill>
                  <a:schemeClr val="dk1"/>
                </a:solidFill>
                <a:latin typeface="Calibri"/>
                <a:ea typeface="Calibri"/>
                <a:cs typeface="Calibri"/>
                <a:sym typeface="Calibri"/>
              </a:rPr>
            </a:br>
            <a:endParaRPr lang="en"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600" b="0" i="1" u="sng" strike="noStrike" cap="none">
                <a:solidFill>
                  <a:schemeClr val="dk1"/>
                </a:solidFill>
                <a:latin typeface="Calibri"/>
                <a:ea typeface="Calibri"/>
                <a:cs typeface="Calibri"/>
                <a:sym typeface="Calibri"/>
              </a:rPr>
              <a:t>Experimenting: </a:t>
            </a:r>
            <a:r>
              <a:rPr lang="en" sz="1600" b="0" i="0" u="sng" strike="noStrike" cap="none">
                <a:solidFill>
                  <a:schemeClr val="dk1"/>
                </a:solidFill>
                <a:latin typeface="Calibri"/>
                <a:ea typeface="Calibri"/>
                <a:cs typeface="Calibri"/>
                <a:sym typeface="Calibri"/>
              </a:rPr>
              <a:t/>
            </a:r>
            <a:br>
              <a:rPr lang="en" sz="1600" b="0" i="0" u="sng"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Cooking/Baking: improving a recipe, trying different combinations…</a:t>
            </a:r>
            <a:br>
              <a:rPr lang="en" sz="1600" b="0" i="0" u="none" strike="noStrike" cap="none">
                <a:solidFill>
                  <a:schemeClr val="dk1"/>
                </a:solidFill>
                <a:latin typeface="Calibri"/>
                <a:ea typeface="Calibri"/>
                <a:cs typeface="Calibri"/>
                <a:sym typeface="Calibri"/>
              </a:rPr>
            </a:br>
            <a:endParaRPr lang="en"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600" b="0" i="1" u="sng" strike="noStrike" cap="none">
                <a:solidFill>
                  <a:schemeClr val="dk1"/>
                </a:solidFill>
                <a:latin typeface="Calibri"/>
                <a:ea typeface="Calibri"/>
                <a:cs typeface="Calibri"/>
                <a:sym typeface="Calibri"/>
              </a:rPr>
              <a:t>Collaboration: </a:t>
            </a:r>
            <a:br>
              <a:rPr lang="en" sz="1600" b="0" i="1" u="sng"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For most things in life, you collaborate with others.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For example in this workshop: (to the participants) You are being quiet, listening and participating. As the instructor, I am standing, speaking clearly and answering your questions.</a:t>
            </a:r>
          </a:p>
          <a:p>
            <a:pPr marL="0" marR="0" lvl="0" indent="0" algn="l" rtl="0">
              <a:spcBef>
                <a:spcPts val="0"/>
              </a:spcBef>
              <a:spcAft>
                <a:spcPts val="0"/>
              </a:spcAft>
              <a:buClr>
                <a:schemeClr val="accent3"/>
              </a:buClr>
              <a:buSzPct val="25000"/>
              <a:buFont typeface="Calibri"/>
              <a:buNone/>
            </a:pPr>
            <a:r>
              <a:rPr lang="en" sz="1600" b="0" i="0" u="none" strike="noStrike" cap="none">
                <a:solidFill>
                  <a:schemeClr val="dk1"/>
                </a:solidFill>
                <a:latin typeface="Calibri"/>
                <a:ea typeface="Calibri"/>
                <a:cs typeface="Calibri"/>
                <a:sym typeface="Calibri"/>
              </a:rPr>
              <a:t/>
            </a:r>
            <a:br>
              <a:rPr lang="en" sz="1600" b="0" i="0" u="none" strike="noStrike" cap="none">
                <a:solidFill>
                  <a:schemeClr val="dk1"/>
                </a:solidFill>
                <a:latin typeface="Calibri"/>
                <a:ea typeface="Calibri"/>
                <a:cs typeface="Calibri"/>
                <a:sym typeface="Calibri"/>
              </a:rPr>
            </a:br>
            <a:r>
              <a:rPr lang="en" sz="1600" b="0" i="1" u="sng" strike="noStrike" cap="none">
                <a:solidFill>
                  <a:schemeClr val="dk1"/>
                </a:solidFill>
                <a:latin typeface="Calibri"/>
                <a:ea typeface="Calibri"/>
                <a:cs typeface="Calibri"/>
                <a:sym typeface="Calibri"/>
              </a:rPr>
              <a:t>Planning:</a:t>
            </a:r>
          </a:p>
          <a:p>
            <a:pPr marL="0" marR="0" lvl="0" indent="0" algn="l" rtl="0">
              <a:spcBef>
                <a:spcPts val="0"/>
              </a:spcBef>
              <a:spcAft>
                <a:spcPts val="0"/>
              </a:spcAft>
              <a:buClr>
                <a:schemeClr val="accent3"/>
              </a:buClr>
              <a:buSzPct val="25000"/>
              <a:buFont typeface="Calibri"/>
              <a:buNone/>
            </a:pPr>
            <a:r>
              <a:rPr lang="en" sz="1600" b="0" i="0" u="none" strike="noStrike" cap="none">
                <a:solidFill>
                  <a:schemeClr val="dk1"/>
                </a:solidFill>
                <a:latin typeface="Calibri"/>
                <a:ea typeface="Calibri"/>
                <a:cs typeface="Calibri"/>
                <a:sym typeface="Calibri"/>
              </a:rPr>
              <a:t>We usually plan things out when tasks are complex or unfamiliar.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Ex.: For instance, how did you get here today? (for workshops that are not being held in the school)</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It is important to have a clear idea of what you are trying to accomplish.</a:t>
            </a:r>
            <a:br>
              <a:rPr lang="en" sz="1600" b="0" i="0" u="none" strike="noStrike" cap="none">
                <a:solidFill>
                  <a:schemeClr val="dk1"/>
                </a:solidFill>
                <a:latin typeface="Calibri"/>
                <a:ea typeface="Calibri"/>
                <a:cs typeface="Calibri"/>
                <a:sym typeface="Calibri"/>
              </a:rPr>
            </a:br>
            <a:endParaRPr lang="en"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Calibri"/>
              <a:buNone/>
            </a:pPr>
            <a:r>
              <a:rPr lang="en" sz="1600" b="0" i="1" u="sng" strike="noStrike" cap="none">
                <a:solidFill>
                  <a:schemeClr val="dk1"/>
                </a:solidFill>
                <a:latin typeface="Calibri"/>
                <a:ea typeface="Calibri"/>
                <a:cs typeface="Calibri"/>
                <a:sym typeface="Calibri"/>
              </a:rPr>
              <a:t>Debugging: </a:t>
            </a:r>
            <a:r>
              <a:rPr lang="en" sz="1600" b="0" i="0" u="none" strike="noStrike" cap="none">
                <a:solidFill>
                  <a:schemeClr val="dk1"/>
                </a:solidFill>
                <a:latin typeface="Calibri"/>
                <a:ea typeface="Calibri"/>
                <a:cs typeface="Calibri"/>
                <a:sym typeface="Calibri"/>
              </a:rPr>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We all do this without thinking, it’s known as auto-correction (we see that we’ve made a mistake, we correct it and keep on going). </a:t>
            </a:r>
            <a:br>
              <a:rPr lang="en" sz="1600" b="0" i="0" u="none" strike="noStrike" cap="none">
                <a:solidFill>
                  <a:schemeClr val="dk1"/>
                </a:solidFill>
                <a:latin typeface="Calibri"/>
                <a:ea typeface="Calibri"/>
                <a:cs typeface="Calibri"/>
                <a:sym typeface="Calibri"/>
              </a:rPr>
            </a:br>
            <a:r>
              <a:rPr lang="en" sz="1600" b="0" i="0" u="none" strike="noStrike" cap="none">
                <a:solidFill>
                  <a:schemeClr val="dk1"/>
                </a:solidFill>
                <a:latin typeface="Calibri"/>
                <a:ea typeface="Calibri"/>
                <a:cs typeface="Calibri"/>
                <a:sym typeface="Calibri"/>
              </a:rPr>
              <a:t>Say when you’re parking your car, and you need to “re-adjust” or you buttoned your shirt and missed a button.</a:t>
            </a:r>
            <a:br>
              <a:rPr lang="en" sz="1600" b="0" i="0" u="none" strike="noStrike" cap="none">
                <a:solidFill>
                  <a:schemeClr val="dk1"/>
                </a:solidFill>
                <a:latin typeface="Calibri"/>
                <a:ea typeface="Calibri"/>
                <a:cs typeface="Calibri"/>
                <a:sym typeface="Calibri"/>
              </a:rPr>
            </a:br>
            <a:endParaRPr lang="en"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endParaRPr sz="1600" b="0" i="0" u="sng" strike="noStrike" cap="none">
              <a:solidFill>
                <a:schemeClr val="dk1"/>
              </a:solidFill>
              <a:latin typeface="Calibri"/>
              <a:ea typeface="Calibri"/>
              <a:cs typeface="Calibri"/>
              <a:sym typeface="Calibri"/>
            </a:endParaRPr>
          </a:p>
          <a:p>
            <a:pPr marL="220104" marR="0" lvl="0" indent="-220104" algn="l" rtl="0">
              <a:lnSpc>
                <a:spcPct val="125000"/>
              </a:lnSpc>
              <a:spcBef>
                <a:spcPts val="0"/>
              </a:spcBef>
              <a:buClr>
                <a:srgbClr val="000000"/>
              </a:buClr>
              <a:buSzPct val="25000"/>
              <a:buFont typeface="Calibri"/>
              <a:buNone/>
            </a:pPr>
            <a:endParaRPr sz="1600" b="0" i="0" u="none" strike="noStrike" cap="none">
              <a:solidFill>
                <a:srgbClr val="000000"/>
              </a:solidFill>
              <a:latin typeface="Calibri"/>
              <a:ea typeface="Calibri"/>
              <a:cs typeface="Calibri"/>
              <a:sym typeface="Calibri"/>
            </a:endParaRPr>
          </a:p>
        </p:txBody>
      </p:sp>
      <p:sp>
        <p:nvSpPr>
          <p:cNvPr id="516" name="Shape 51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21</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25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220104" marR="0" lvl="0" indent="-220104" algn="l" rtl="0">
              <a:lnSpc>
                <a:spcPct val="125000"/>
              </a:lnSpc>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Things rarely (if ever) work just as imagined, it is critical fro designers to develop strategies for dealing with - and anticipating – anticipating problems.</a:t>
            </a:r>
          </a:p>
          <a:p>
            <a:pPr marL="220104" marR="0" lvl="0" indent="-220104" algn="l" rtl="0">
              <a:lnSpc>
                <a:spcPct val="125000"/>
              </a:lnSpc>
              <a:spcBef>
                <a:spcPts val="0"/>
              </a:spcBef>
              <a:spcAft>
                <a:spcPts val="0"/>
              </a:spcAft>
              <a:buClr>
                <a:schemeClr val="dk1"/>
              </a:buClr>
              <a:buSzPct val="25000"/>
              <a:buFont typeface="Calibri"/>
              <a:buNone/>
            </a:pPr>
            <a:endParaRPr sz="1200" b="1" i="0" u="sng"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 sz="1200" b="1" i="0" u="sng" strike="noStrike" cap="none">
                <a:solidFill>
                  <a:srgbClr val="000000"/>
                </a:solidFill>
                <a:latin typeface="Arial"/>
                <a:ea typeface="Arial"/>
                <a:cs typeface="Arial"/>
                <a:sym typeface="Arial"/>
              </a:rPr>
              <a:t>A little trivia:</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This is  the very first instance of a computer bug: a moth found in the computer - from Grace Hopper’s blog</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spcAft>
                <a:spcPts val="0"/>
              </a:spcAft>
              <a:buClr>
                <a:srgbClr val="000000"/>
              </a:buClr>
              <a:buSzPct val="25000"/>
              <a:buFont typeface="Arial"/>
              <a:buNone/>
            </a:pPr>
            <a:r>
              <a:rPr lang="en" sz="1200" b="0" i="0" u="none" strike="noStrike" cap="none">
                <a:solidFill>
                  <a:srgbClr val="000000"/>
                </a:solidFill>
                <a:latin typeface="Arial"/>
                <a:ea typeface="Arial"/>
                <a:cs typeface="Arial"/>
                <a:sym typeface="Arial"/>
              </a:rPr>
              <a:t>Grace Hopper, a famous computer scientist, is credited for coining the term “debugging”.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In Computer programming, debugging means getting rid of problems in the code.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One of Grace Hopper’s computer glitches was actually being caused by a moth in the back of her computer! </a:t>
            </a:r>
            <a:br>
              <a:rPr lang="en" sz="1200" b="0" i="0" u="none" strike="noStrike" cap="none">
                <a:solidFill>
                  <a:srgbClr val="000000"/>
                </a:solidFill>
                <a:latin typeface="Arial"/>
                <a:ea typeface="Arial"/>
                <a:cs typeface="Arial"/>
                <a:sym typeface="Arial"/>
              </a:rPr>
            </a:br>
            <a:r>
              <a:rPr lang="en" sz="1200" b="0" i="0" u="none" strike="noStrike" cap="none">
                <a:solidFill>
                  <a:srgbClr val="000000"/>
                </a:solidFill>
                <a:latin typeface="Arial"/>
                <a:ea typeface="Arial"/>
                <a:cs typeface="Arial"/>
                <a:sym typeface="Arial"/>
              </a:rPr>
              <a:t>Debugging has become a very important programming technique because the more code there is, the more potential for bugs there are!</a:t>
            </a:r>
          </a:p>
          <a:p>
            <a:pPr marL="220104" marR="0" lvl="0" indent="-220104" algn="l" rtl="0">
              <a:lnSpc>
                <a:spcPct val="125000"/>
              </a:lnSpc>
              <a:spcBef>
                <a:spcPts val="0"/>
              </a:spcBef>
              <a:spcAft>
                <a:spcPts val="0"/>
              </a:spcAft>
              <a:buClr>
                <a:schemeClr val="dk1"/>
              </a:buClr>
              <a:buSzPct val="25000"/>
              <a:buFont typeface="Calibri"/>
              <a:buNone/>
            </a:pPr>
            <a:endParaRPr sz="1200" b="0" i="0" u="none" strike="noStrike" cap="none">
              <a:solidFill>
                <a:srgbClr val="000000"/>
              </a:solidFill>
              <a:latin typeface="Arial"/>
              <a:ea typeface="Arial"/>
              <a:cs typeface="Arial"/>
              <a:sym typeface="Arial"/>
            </a:endParaRPr>
          </a:p>
          <a:p>
            <a:pPr marL="220104" marR="0" lvl="0" indent="-220104" algn="l" rtl="0">
              <a:lnSpc>
                <a:spcPct val="125000"/>
              </a:lnSpc>
              <a:spcBef>
                <a:spcPts val="0"/>
              </a:spcBef>
              <a:buClr>
                <a:srgbClr val="000000"/>
              </a:buClr>
              <a:buSzPct val="25000"/>
              <a:buFont typeface="Arial"/>
              <a:buNone/>
            </a:pPr>
            <a:r>
              <a:rPr lang="en" sz="1200" b="0" i="0" u="none" strike="noStrike" cap="none">
                <a:solidFill>
                  <a:srgbClr val="000000"/>
                </a:solidFill>
                <a:latin typeface="Arial"/>
                <a:ea typeface="Arial"/>
                <a:cs typeface="Arial"/>
                <a:sym typeface="Arial"/>
              </a:rPr>
              <a:t>Computer programmers usually say: </a:t>
            </a:r>
            <a:r>
              <a:rPr lang="en" sz="1200" b="0" i="1" u="none" strike="noStrike" cap="none">
                <a:solidFill>
                  <a:srgbClr val="000000"/>
                </a:solidFill>
                <a:latin typeface="Arial"/>
                <a:ea typeface="Arial"/>
                <a:cs typeface="Arial"/>
                <a:sym typeface="Arial"/>
              </a:rPr>
              <a:t>If your program runs perfectly the first time, ask yourself the question “Why did it work?”</a:t>
            </a:r>
          </a:p>
        </p:txBody>
      </p:sp>
      <p:sp>
        <p:nvSpPr>
          <p:cNvPr id="525" name="Shape 52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22</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We are surrounded by technology and interactive media however, most of our experiences are as consumers.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Developing computational thinking practices and learning the concepts leads to insights and perspectives about technology.</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Perspectives:</a:t>
            </a:r>
          </a:p>
          <a:p>
            <a:pPr marL="0" marR="0" lvl="0" indent="0" algn="l" rtl="0">
              <a:lnSpc>
                <a:spcPct val="100000"/>
              </a:lnSpc>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
            </a:r>
            <a:br>
              <a:rPr lang="en" sz="1200" b="0" i="1" u="none" strike="noStrike" cap="none">
                <a:solidFill>
                  <a:schemeClr val="dk1"/>
                </a:solidFill>
                <a:latin typeface="Calibri"/>
                <a:ea typeface="Calibri"/>
                <a:cs typeface="Calibri"/>
                <a:sym typeface="Calibri"/>
              </a:rPr>
            </a:br>
            <a:r>
              <a:rPr lang="en" sz="1200" b="0" i="1" u="sng" strike="noStrike" cap="none">
                <a:solidFill>
                  <a:schemeClr val="dk1"/>
                </a:solidFill>
                <a:latin typeface="Calibri"/>
                <a:ea typeface="Calibri"/>
                <a:cs typeface="Calibri"/>
                <a:sym typeface="Calibri"/>
              </a:rPr>
              <a:t>Expressing</a:t>
            </a:r>
            <a:r>
              <a:rPr lang="en" sz="1200" b="0" i="0" u="none" strike="noStrike" cap="none">
                <a:solidFill>
                  <a:schemeClr val="dk1"/>
                </a:solidFill>
                <a:latin typeface="Calibri"/>
                <a:ea typeface="Calibri"/>
                <a:cs typeface="Calibri"/>
                <a:sym typeface="Calibri"/>
              </a:rPr>
              <a:t>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Computer programming can be a means of expressing oneself because it is a tool, it can be used in many different ways (web pages, art, music, games, etc…) just like a pencil can be used to write a report or draw a picture.</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 can create” and “I can express my ideas through this new medium”</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en" sz="1200" b="0" i="1" u="sng" strike="noStrike" cap="none">
                <a:solidFill>
                  <a:schemeClr val="dk1"/>
                </a:solidFill>
                <a:latin typeface="Calibri"/>
                <a:ea typeface="Calibri"/>
                <a:cs typeface="Calibri"/>
                <a:sym typeface="Calibri"/>
              </a:rPr>
              <a:t>Understanding</a:t>
            </a:r>
          </a:p>
          <a:p>
            <a:pPr marL="0" marR="0" lvl="0" indent="0" algn="l" rtl="0">
              <a:spcBef>
                <a:spcPts val="0"/>
              </a:spcBef>
              <a:spcAft>
                <a:spcPts val="0"/>
              </a:spcAft>
              <a:buClr>
                <a:schemeClr val="accent3"/>
              </a:buClr>
              <a:buSzPct val="25000"/>
              <a:buFont typeface="Arial"/>
              <a:buNone/>
            </a:pPr>
            <a:r>
              <a:rPr lang="en" sz="1200" b="0" i="0" u="none" strike="noStrike" cap="none">
                <a:solidFill>
                  <a:schemeClr val="dk1"/>
                </a:solidFill>
                <a:latin typeface="Calibri"/>
                <a:ea typeface="Calibri"/>
                <a:cs typeface="Calibri"/>
                <a:sym typeface="Calibri"/>
              </a:rPr>
              <a:t>Creating awareness to be better able to understand today’s socio-techno reality.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Being able to recognize and use some of the tools that create this reality </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Arial"/>
              <a:buNone/>
            </a:pPr>
            <a:r>
              <a:rPr lang="en" sz="1200" b="0" i="1" u="sng" strike="noStrike" cap="none">
                <a:solidFill>
                  <a:schemeClr val="dk1"/>
                </a:solidFill>
                <a:latin typeface="Calibri"/>
                <a:ea typeface="Calibri"/>
                <a:cs typeface="Calibri"/>
                <a:sym typeface="Calibri"/>
              </a:rPr>
              <a:t>Connecting</a:t>
            </a:r>
            <a:br>
              <a:rPr lang="en" sz="1200" b="0" i="1" u="sng"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Creativity and learning are deeply social practices.</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Computational thinking facilitate being able to reach out to others in a new ways: creating with others and creating for other.</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34" name="Shape 534"/>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23</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0" name="Shape 540"/>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Instructor notes</a:t>
            </a:r>
            <a:br>
              <a:rPr lang="en" sz="1200" b="1" i="0" u="sng" strike="noStrike" cap="none">
                <a:solidFill>
                  <a:schemeClr val="dk1"/>
                </a:solidFill>
                <a:latin typeface="Calibri"/>
                <a:ea typeface="Calibri"/>
                <a:cs typeface="Calibri"/>
                <a:sym typeface="Calibri"/>
              </a:rPr>
            </a:br>
            <a:r>
              <a:rPr lang="en" sz="1200" b="1" i="0" u="sng" strike="noStrike" cap="none">
                <a:solidFill>
                  <a:schemeClr val="dk1"/>
                </a:solidFill>
                <a:latin typeface="Calibri"/>
                <a:ea typeface="Calibri"/>
                <a:cs typeface="Calibri"/>
                <a:sym typeface="Calibri"/>
              </a:rPr>
              <a:t/>
            </a:r>
            <a:br>
              <a:rPr lang="en" sz="1200" b="1" i="0" u="sng"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Introduce this as the big picture.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41" name="Shape 541"/>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24</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Learning computer programming or “learning to code” is one of the ways that we put concepts into action (practices) and gain important insights and perspectives  about how we can best use technology.  </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goal of learning to code (a skill) , should be to develop computational thinking (the competence) and spark a growth in perspectives such as: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Programming can be used as a means of expression,</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Learning to code can lead to better understanding of socio-techno reality and help us learn and negotiate those realities</a:t>
            </a: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 Allows us to look further to seek connections: whether it be for help, to find people who share ideas with, to communicate, etc…</a:t>
            </a:r>
          </a:p>
        </p:txBody>
      </p:sp>
      <p:sp>
        <p:nvSpPr>
          <p:cNvPr id="568" name="Shape 56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25</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4" name="Shape 57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Practices focus on the process of thinking and learning, moving beyond the “what” you are learning to the “how” you are learning.</a:t>
            </a:r>
            <a:br>
              <a:rPr lang="en" sz="1200" b="0" i="0" u="none" strike="noStrike" cap="none">
                <a:solidFill>
                  <a:schemeClr val="dk1"/>
                </a:solidFill>
                <a:latin typeface="Calibri"/>
                <a:ea typeface="Calibri"/>
                <a:cs typeface="Calibri"/>
                <a:sym typeface="Calibri"/>
              </a:rPr>
            </a:br>
            <a:endParaRPr lang="en" sz="1200" b="0" i="0" u="none" strike="noStrike" cap="none">
              <a:solidFill>
                <a:schemeClr val="dk1"/>
              </a:solidFill>
              <a:latin typeface="Calibri"/>
              <a:ea typeface="Calibri"/>
              <a:cs typeface="Calibri"/>
              <a:sym typeface="Calibri"/>
            </a:endParaRPr>
          </a:p>
        </p:txBody>
      </p:sp>
      <p:sp>
        <p:nvSpPr>
          <p:cNvPr id="575" name="Shape 57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26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1" name="Shape 58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endParaRPr sz="1200" b="0" i="0" u="none" strike="noStrike" cap="none">
              <a:solidFill>
                <a:srgbClr val="000000"/>
              </a:solidFill>
              <a:latin typeface="Calibri"/>
              <a:ea typeface="Calibri"/>
              <a:cs typeface="Calibri"/>
              <a:sym typeface="Calibri"/>
            </a:endParaRPr>
          </a:p>
        </p:txBody>
      </p:sp>
      <p:sp>
        <p:nvSpPr>
          <p:cNvPr id="582" name="Shape 582"/>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27</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7" name="Shape 587"/>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88" name="Shape 588"/>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28</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4" name="Shape 594"/>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95" name="Shape 59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29</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Computational thinking is a way of thinking that helps us to better understand how we can use the tool called “computer”.</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Computers can be used to do a multitude of things: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Solve problems.</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Display data in various formats (visual, audio, force-feedback)</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Animations (Pixar, Disney, Dreamworks, etc….)</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Create games.</a:t>
            </a:r>
          </a:p>
          <a:p>
            <a:pPr marL="0" marR="0" lvl="0" indent="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 Enable new ways to collaborate.</a:t>
            </a:r>
          </a:p>
          <a:p>
            <a:pPr marL="0" marR="0" lvl="0" indent="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 Interact with the world (real and virtual) </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5" name="Shape 305"/>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3</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02" name="Shape 60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30</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701041" y="4415789"/>
            <a:ext cx="5608319" cy="4183379"/>
          </a:xfrm>
          <a:prstGeom prst="rect">
            <a:avLst/>
          </a:prstGeom>
        </p:spPr>
        <p:txBody>
          <a:bodyPr lIns="91425" tIns="91425" rIns="91425" bIns="91425" anchor="t" anchorCtr="0">
            <a:noAutofit/>
          </a:bodyPr>
          <a:lstStyle/>
          <a:p>
            <a:pPr lvl="0">
              <a:spcBef>
                <a:spcPts val="0"/>
              </a:spcBef>
              <a:buNone/>
            </a:pPr>
            <a:endParaRPr/>
          </a:p>
        </p:txBody>
      </p:sp>
      <p:sp>
        <p:nvSpPr>
          <p:cNvPr id="608" name="Shape 60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 sz="1200" b="0" i="0" u="none" strike="noStrike" cap="none">
                <a:solidFill>
                  <a:srgbClr val="000000"/>
                </a:solidFill>
                <a:latin typeface="Calibri"/>
                <a:ea typeface="Calibri"/>
                <a:cs typeface="Calibri"/>
                <a:sym typeface="Calibri"/>
              </a:rPr>
              <a:t>Pattern recognition, logic, decomposition</a:t>
            </a:r>
          </a:p>
        </p:txBody>
      </p:sp>
      <p:sp>
        <p:nvSpPr>
          <p:cNvPr id="614" name="Shape 614"/>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32</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0" name="Shape 620"/>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220104" marR="0" lvl="0" indent="-220104" algn="l" rtl="0">
              <a:spcBef>
                <a:spcPts val="0"/>
              </a:spcBef>
              <a:buClr>
                <a:srgbClr val="000000"/>
              </a:buClr>
              <a:buSzPct val="25000"/>
              <a:buFont typeface="Calibri"/>
              <a:buNone/>
            </a:pPr>
            <a:r>
              <a:rPr lang="en" sz="1200" b="0" i="0" u="none" strike="noStrike" cap="none">
                <a:solidFill>
                  <a:srgbClr val="000000"/>
                </a:solidFill>
                <a:latin typeface="Calibri"/>
                <a:ea typeface="Calibri"/>
                <a:cs typeface="Calibri"/>
                <a:sym typeface="Calibri"/>
              </a:rPr>
              <a:t>Pattern recognition, logic, decomposition</a:t>
            </a:r>
          </a:p>
        </p:txBody>
      </p:sp>
      <p:sp>
        <p:nvSpPr>
          <p:cNvPr id="621" name="Shape 621"/>
          <p:cNvSpPr txBox="1">
            <a:spLocks noGrp="1"/>
          </p:cNvSpPr>
          <p:nvPr>
            <p:ph type="sldNum" idx="12"/>
          </p:nvPr>
        </p:nvSpPr>
        <p:spPr>
          <a:xfrm>
            <a:off x="3970937" y="8829967"/>
            <a:ext cx="3037839" cy="464818"/>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33</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1" name="Shape 631"/>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Additional computational thinking challenge- if time permits.</a:t>
            </a:r>
          </a:p>
        </p:txBody>
      </p:sp>
      <p:sp>
        <p:nvSpPr>
          <p:cNvPr id="632" name="Shape 63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34</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8" name="Shape 638"/>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By adding 1 to 200 we get 201,  2 to 199 we get 201, etc.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Solving this problem uses decomposition, logic and pattern recognition.  We’ve reduced a very long algorithm, into a much simpler efficient one through Computational Thinking. </a:t>
            </a:r>
          </a:p>
        </p:txBody>
      </p:sp>
      <p:sp>
        <p:nvSpPr>
          <p:cNvPr id="639" name="Shape 63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35</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5" name="Shape 645"/>
          <p:cNvSpPr txBox="1">
            <a:spLocks noGrp="1"/>
          </p:cNvSpPr>
          <p:nvPr>
            <p:ph type="body" idx="1"/>
          </p:nvPr>
        </p:nvSpPr>
        <p:spPr>
          <a:xfrm>
            <a:off x="701039"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If we add 1 to 200 we get 201,  2 to 199 we get 201, etc.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This gives us a pattern that from which we can create a simple algorithm:  into a simple formula 201 x 100 (pairs).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Solving this problem uses decomposition, logic and pattern recognition.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We’ve found an efficient algorithm through Computational Thinking.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We have improved our skills in decomposition, logic and pattern recognition and learned a new algorithm to solve a similar problem the next time it is encountered</a:t>
            </a:r>
          </a:p>
        </p:txBody>
      </p:sp>
      <p:sp>
        <p:nvSpPr>
          <p:cNvPr id="646" name="Shape 64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pPr marL="0" marR="0" lvl="0" indent="0" algn="l" rtl="0">
                <a:lnSpc>
                  <a:spcPct val="100000"/>
                </a:lnSpc>
                <a:spcBef>
                  <a:spcPts val="0"/>
                </a:spcBef>
                <a:spcAft>
                  <a:spcPts val="0"/>
                </a:spcAft>
                <a:buClr>
                  <a:srgbClr val="000000"/>
                </a:buClr>
                <a:buSzPct val="25000"/>
                <a:buFont typeface="Arial"/>
                <a:buNone/>
              </a:pPr>
              <a:t>36</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Ask the question to the audience and ask people to raise their hands in they think “Yes”, “No”, “Not Sure”.</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answer is “No”. Computers do not have brains, they do what someone has told them to do: the instructions are the software running on the computer. If a computer “appears” to think, it is simply processing vast quantities of information very quickly.</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So computational thinking does not mean thinking like a computer since computers don’t have brains.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2" name="Shape 312"/>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717550" y="1162050"/>
            <a:ext cx="5575300" cy="31368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701041" y="4415789"/>
            <a:ext cx="5608319" cy="4183379"/>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Instructor notes</a:t>
            </a:r>
            <a:br>
              <a:rPr lang="en" sz="1200" b="1" i="0" u="sng" strike="noStrike" cap="none">
                <a:solidFill>
                  <a:schemeClr val="dk1"/>
                </a:solidFill>
                <a:latin typeface="Calibri"/>
                <a:ea typeface="Calibri"/>
                <a:cs typeface="Calibri"/>
                <a:sym typeface="Calibri"/>
              </a:rPr>
            </a:br>
            <a:r>
              <a:rPr lang="en" sz="1200" b="1" i="0" u="sng" strike="noStrike" cap="none">
                <a:solidFill>
                  <a:schemeClr val="dk1"/>
                </a:solidFill>
                <a:latin typeface="Calibri"/>
                <a:ea typeface="Calibri"/>
                <a:cs typeface="Calibri"/>
                <a:sym typeface="Calibri"/>
              </a:rPr>
              <a:t/>
            </a:r>
            <a:br>
              <a:rPr lang="en" sz="1200" b="1" i="0" u="sng"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Introduce this as the big picture.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9" name="Shape 319"/>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5</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406400" y="696912"/>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INSTRUCTOR SUMMARY ONLY (the concepts are explained on separate slides).</a:t>
            </a:r>
            <a:r>
              <a:rPr lang="en" sz="1200" b="0" i="0" u="sng" strike="noStrike" cap="none">
                <a:solidFill>
                  <a:schemeClr val="dk1"/>
                </a:solidFill>
                <a:latin typeface="Calibri"/>
                <a:ea typeface="Calibri"/>
                <a:cs typeface="Calibri"/>
                <a:sym typeface="Calibri"/>
              </a:rPr>
              <a:t/>
            </a:r>
            <a:br>
              <a:rPr lang="en" sz="1200" b="0" i="0" u="sng"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
            </a:r>
            <a:br>
              <a:rPr lang="en" sz="1200" b="0" i="0" u="sng"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t>
            </a:r>
            <a:r>
              <a:rPr lang="en" sz="1200" b="0" i="1" u="none" strike="noStrike" cap="none">
                <a:solidFill>
                  <a:schemeClr val="dk1"/>
                </a:solidFill>
                <a:latin typeface="Calibri"/>
                <a:ea typeface="Calibri"/>
                <a:cs typeface="Calibri"/>
                <a:sym typeface="Calibri"/>
              </a:rPr>
              <a:t>abs” </a:t>
            </a:r>
            <a:r>
              <a:rPr lang="en" sz="1200" b="0" i="0" u="none" strike="noStrike" cap="none">
                <a:solidFill>
                  <a:schemeClr val="dk1"/>
                </a:solidFill>
                <a:latin typeface="Calibri"/>
                <a:ea typeface="Calibri"/>
                <a:cs typeface="Calibri"/>
                <a:sym typeface="Calibri"/>
              </a:rPr>
              <a:t>- away from and “</a:t>
            </a:r>
            <a:r>
              <a:rPr lang="en" sz="1200" b="0" i="1" u="none" strike="noStrike" cap="none">
                <a:solidFill>
                  <a:schemeClr val="dk1"/>
                </a:solidFill>
                <a:latin typeface="Calibri"/>
                <a:ea typeface="Calibri"/>
                <a:cs typeface="Calibri"/>
                <a:sym typeface="Calibri"/>
              </a:rPr>
              <a:t>trahere</a:t>
            </a:r>
            <a:r>
              <a:rPr lang="en" sz="1200" b="0" i="0" u="none" strike="noStrike" cap="none">
                <a:solidFill>
                  <a:schemeClr val="dk1"/>
                </a:solidFill>
                <a:latin typeface="Calibri"/>
                <a:ea typeface="Calibri"/>
                <a:cs typeface="Calibri"/>
                <a:sym typeface="Calibri"/>
              </a:rPr>
              <a:t>” -draw)</a:t>
            </a:r>
          </a:p>
          <a:p>
            <a:pPr marL="0" marR="0" lvl="0" indent="0" algn="l" rtl="0">
              <a:spcBef>
                <a:spcPts val="0"/>
              </a:spcBef>
              <a:spcAft>
                <a:spcPts val="0"/>
              </a:spcAft>
              <a:buClr>
                <a:schemeClr val="accent3"/>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accent3"/>
              </a:buClr>
              <a:buSzPct val="25000"/>
              <a:buFont typeface="Arial"/>
              <a:buNone/>
            </a:pPr>
            <a:r>
              <a:rPr lang="en" sz="1200" b="0" i="1" u="none" strike="noStrike" cap="none">
                <a:solidFill>
                  <a:schemeClr val="dk1"/>
                </a:solidFill>
                <a:latin typeface="Calibri"/>
                <a:ea typeface="Calibri"/>
                <a:cs typeface="Calibri"/>
                <a:sym typeface="Calibri"/>
              </a:rPr>
              <a:t>Concepts are put into action through practices.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This leads to insights and perspectives about technology that we may not have otherwise.</a:t>
            </a:r>
          </a:p>
        </p:txBody>
      </p:sp>
      <p:sp>
        <p:nvSpPr>
          <p:cNvPr id="346" name="Shape 346"/>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6</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1" name="Shape 351"/>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220104" marR="0" lvl="0" indent="-220104" algn="l" rtl="0">
              <a:lnSpc>
                <a:spcPct val="115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What are examples of every day algorithms?</a:t>
            </a:r>
          </a:p>
          <a:p>
            <a:pPr marL="220104" marR="0" lvl="0" indent="-220104" algn="l" rtl="0">
              <a:lnSpc>
                <a:spcPct val="115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Following a recipe, brushing your teeth, getting dressed (yes you can put your socks on before your pants but underwear goes on before outerwear!), starting your car…</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Other examples:</a:t>
            </a:r>
          </a:p>
          <a:p>
            <a:pPr marL="220104" marR="0" lvl="0" indent="-220104" algn="l" rtl="0">
              <a:spcBef>
                <a:spcPts val="0"/>
              </a:spcBef>
              <a:spcAft>
                <a:spcPts val="0"/>
              </a:spcAft>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Building with clear stages: snowman</a:t>
            </a:r>
          </a:p>
          <a:p>
            <a:pPr marL="220104" marR="0" lvl="0" indent="-220104" algn="l" rtl="0">
              <a:spcBef>
                <a:spcPts val="0"/>
              </a:spcBef>
              <a:spcAft>
                <a:spcPts val="0"/>
              </a:spcAft>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bedtime/sleep routine</a:t>
            </a:r>
          </a:p>
          <a:p>
            <a:pPr marL="220104" marR="0" lvl="0" indent="-220104" algn="l" rtl="0">
              <a:spcBef>
                <a:spcPts val="0"/>
              </a:spcBef>
              <a:spcAft>
                <a:spcPts val="0"/>
              </a:spcAft>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Planting a seed</a:t>
            </a:r>
          </a:p>
          <a:p>
            <a:pPr marL="220104" marR="0" lvl="0" indent="-220104" algn="l" rtl="0">
              <a:lnSpc>
                <a:spcPct val="115000"/>
              </a:lnSpc>
              <a:spcBef>
                <a:spcPts val="0"/>
              </a:spcBef>
              <a:spcAft>
                <a:spcPts val="0"/>
              </a:spcAft>
              <a:buClr>
                <a:schemeClr val="dk1"/>
              </a:buClr>
              <a:buSzPct val="25000"/>
              <a:buFont typeface="Calibri"/>
              <a:buNone/>
            </a:pPr>
            <a:endParaRPr sz="1200" b="0" i="0" u="none" strike="noStrike" cap="none">
              <a:solidFill>
                <a:srgbClr val="000000"/>
              </a:solidFill>
              <a:latin typeface="Calibri"/>
              <a:ea typeface="Calibri"/>
              <a:cs typeface="Calibri"/>
              <a:sym typeface="Calibri"/>
            </a:endParaRPr>
          </a:p>
          <a:p>
            <a:pPr marL="220104" marR="0" lvl="0" indent="-220104" algn="l" rtl="0">
              <a:lnSpc>
                <a:spcPct val="115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In a classroom, the one algorithm everyone needs to know and follow: What to do when the fire alarm sounds.</a:t>
            </a:r>
          </a:p>
          <a:p>
            <a:pPr marL="220104" marR="0" lvl="0" indent="-220104" algn="l" rtl="0">
              <a:lnSpc>
                <a:spcPct val="115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Let’s take a minute to make sure what everybody is operating from the same set of step-by-step instructions.  </a:t>
            </a:r>
          </a:p>
          <a:p>
            <a:pPr marL="220104" marR="0" lvl="0" indent="-220104" algn="l" rtl="0">
              <a:lnSpc>
                <a:spcPct val="115000"/>
              </a:lnSpc>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What’s your fire drill?</a:t>
            </a: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2" name="Shape 352"/>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7</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701041" y="4415789"/>
            <a:ext cx="5608319" cy="4183379"/>
          </a:xfrm>
          <a:prstGeom prst="rect">
            <a:avLst/>
          </a:prstGeom>
          <a:noFill/>
          <a:ln>
            <a:noFill/>
          </a:ln>
        </p:spPr>
        <p:txBody>
          <a:bodyPr lIns="93150" tIns="46550" rIns="93150" bIns="46550" anchor="t" anchorCtr="0">
            <a:noAutofit/>
          </a:bodyPr>
          <a:lstStyle/>
          <a:p>
            <a:pPr marL="0" marR="0" lvl="0" indent="0"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We all do this in our everyday lives, we are simply not conscious of it.</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Example: “Teach the class” that is a complex problem…</a:t>
            </a:r>
            <a:br>
              <a:rPr lang="en" sz="1200" b="0" i="0" u="none" strike="noStrike" cap="none">
                <a:solidFill>
                  <a:srgbClr val="000000"/>
                </a:solidFill>
                <a:latin typeface="Calibri"/>
                <a:ea typeface="Calibri"/>
                <a:cs typeface="Calibri"/>
                <a:sym typeface="Calibri"/>
              </a:rPr>
            </a:br>
            <a:r>
              <a:rPr lang="en" sz="1200" b="0" i="0" u="none" strike="noStrike" cap="none">
                <a:solidFill>
                  <a:srgbClr val="000000"/>
                </a:solidFill>
                <a:latin typeface="Calibri"/>
                <a:ea typeface="Calibri"/>
                <a:cs typeface="Calibri"/>
                <a:sym typeface="Calibri"/>
              </a:rPr>
              <a:t>Question: How do you break it down into smaller parts? </a:t>
            </a:r>
          </a:p>
          <a:p>
            <a:pPr marL="0" marR="0" lvl="0" indent="0"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Potential “simpler” parts…</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Plan your day</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Get to school</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Go to your class at a specific time</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Prepare your class/material</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Take attendance </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Start the class</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Is there a test today? Yes – give instructions.</a:t>
            </a:r>
          </a:p>
          <a:p>
            <a:pPr marL="232943" marR="0" lvl="0" indent="-232943"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 Etc..</a:t>
            </a:r>
            <a:br>
              <a:rPr lang="en" sz="1200" b="0" i="0" u="none" strike="noStrike" cap="none">
                <a:solidFill>
                  <a:srgbClr val="000000"/>
                </a:solidFill>
                <a:latin typeface="Calibri"/>
                <a:ea typeface="Calibri"/>
                <a:cs typeface="Calibri"/>
                <a:sym typeface="Calibri"/>
              </a:rPr>
            </a:br>
            <a:endParaRPr lang="en" sz="1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Being able to break a problem down into small parts is a very important skill. </a:t>
            </a:r>
          </a:p>
          <a:p>
            <a:pPr marL="220104" marR="0" lvl="0" indent="-220104" algn="l" rtl="0">
              <a:spcBef>
                <a:spcPts val="0"/>
              </a:spcBef>
              <a:spcAft>
                <a:spcPts val="0"/>
              </a:spcAft>
              <a:buClr>
                <a:srgbClr val="000000"/>
              </a:buClr>
              <a:buSzPct val="25000"/>
              <a:buFont typeface="Calibri"/>
              <a:buNone/>
            </a:pPr>
            <a:r>
              <a:rPr lang="en" sz="1200" b="0" i="0" u="none" strike="noStrike" cap="none">
                <a:solidFill>
                  <a:srgbClr val="000000"/>
                </a:solidFill>
                <a:latin typeface="Calibri"/>
                <a:ea typeface="Calibri"/>
                <a:cs typeface="Calibri"/>
                <a:sym typeface="Calibri"/>
              </a:rPr>
              <a:t>Can you think of a time recently when you broke a problem down to make it easier? </a:t>
            </a:r>
            <a:br>
              <a:rPr lang="en" sz="1200" b="0" i="0" u="none" strike="noStrike" cap="none">
                <a:solidFill>
                  <a:srgbClr val="000000"/>
                </a:solidFill>
                <a:latin typeface="Calibri"/>
                <a:ea typeface="Calibri"/>
                <a:cs typeface="Calibri"/>
                <a:sym typeface="Calibri"/>
              </a:rPr>
            </a:br>
            <a:endParaRPr lang="en" sz="1200" b="0" i="0" u="none" strike="noStrike" cap="none">
              <a:solidFill>
                <a:srgbClr val="000000"/>
              </a:solidFill>
              <a:latin typeface="Calibri"/>
              <a:ea typeface="Calibri"/>
              <a:cs typeface="Calibri"/>
              <a:sym typeface="Calibri"/>
            </a:endParaRPr>
          </a:p>
          <a:p>
            <a:pPr marL="220104" marR="0" lvl="0" indent="-220104"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Cleaning a room one section at a time, </a:t>
            </a:r>
          </a:p>
          <a:p>
            <a:pPr marL="220104" marR="0" lvl="0" indent="-220104"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Making a snowman: make the pieces first and put them together</a:t>
            </a:r>
          </a:p>
          <a:p>
            <a:pPr marL="220104" marR="0" lvl="0" indent="-220104"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puzzles: making the edges first</a:t>
            </a:r>
          </a:p>
          <a:p>
            <a:pPr marL="220104" marR="0" lvl="0" indent="-220104" algn="l" rtl="0">
              <a:spcBef>
                <a:spcPts val="0"/>
              </a:spcBef>
              <a:spcAft>
                <a:spcPts val="0"/>
              </a:spcAft>
              <a:buClr>
                <a:srgbClr val="000000"/>
              </a:buClr>
              <a:buSzPct val="25000"/>
              <a:buFont typeface="Arial"/>
              <a:buAutoNum type="arabicPeriod"/>
            </a:pPr>
            <a:r>
              <a:rPr lang="en" sz="1200" b="0" i="0" u="none" strike="noStrike" cap="none">
                <a:solidFill>
                  <a:srgbClr val="000000"/>
                </a:solidFill>
                <a:latin typeface="Calibri"/>
                <a:ea typeface="Calibri"/>
                <a:cs typeface="Calibri"/>
                <a:sym typeface="Calibri"/>
              </a:rPr>
              <a:t>murals: each person does a little part</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1" name="Shape 361"/>
          <p:cNvSpPr txBox="1">
            <a:spLocks noGrp="1"/>
          </p:cNvSpPr>
          <p:nvPr>
            <p:ph type="sldNum" idx="12"/>
          </p:nvPr>
        </p:nvSpPr>
        <p:spPr>
          <a:xfrm>
            <a:off x="3970937" y="8829967"/>
            <a:ext cx="3037839" cy="4648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8</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717550" y="1162050"/>
            <a:ext cx="5575200" cy="3136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701041" y="4415789"/>
            <a:ext cx="5608200" cy="4183500"/>
          </a:xfrm>
          <a:prstGeom prst="rect">
            <a:avLst/>
          </a:prstGeom>
          <a:noFill/>
          <a:ln>
            <a:noFill/>
          </a:ln>
        </p:spPr>
        <p:txBody>
          <a:bodyPr lIns="93150" tIns="93150" rIns="93150" bIns="93150" anchor="t" anchorCtr="0">
            <a:noAutofit/>
          </a:bodyPr>
          <a:lstStyle/>
          <a:p>
            <a:pPr marL="0" marR="0" lvl="0" indent="0" algn="l" rtl="0">
              <a:spcBef>
                <a:spcPts val="0"/>
              </a:spcBef>
              <a:spcAft>
                <a:spcPts val="0"/>
              </a:spcAft>
              <a:buClr>
                <a:schemeClr val="accent3"/>
              </a:buClr>
              <a:buSzPct val="25000"/>
              <a:buFont typeface="Calibri"/>
              <a:buNone/>
            </a:pPr>
            <a:r>
              <a:rPr lang="en" sz="1200" b="1" i="0" u="sng" strike="noStrike" cap="none">
                <a:solidFill>
                  <a:schemeClr val="dk1"/>
                </a:solidFill>
                <a:latin typeface="Calibri"/>
                <a:ea typeface="Calibri"/>
                <a:cs typeface="Calibri"/>
                <a:sym typeface="Calibri"/>
              </a:rPr>
              <a:t>Instructor notes</a:t>
            </a:r>
            <a:br>
              <a:rPr lang="en" sz="1200" b="1" i="0" u="sng" strike="noStrike" cap="none">
                <a:solidFill>
                  <a:schemeClr val="dk1"/>
                </a:solidFill>
                <a:latin typeface="Calibri"/>
                <a:ea typeface="Calibri"/>
                <a:cs typeface="Calibri"/>
                <a:sym typeface="Calibri"/>
              </a:rPr>
            </a:br>
            <a:r>
              <a:rPr lang="en" sz="1200" b="1" i="0" u="sng" strike="noStrike" cap="none">
                <a:solidFill>
                  <a:schemeClr val="dk1"/>
                </a:solidFill>
                <a:latin typeface="Calibri"/>
                <a:ea typeface="Calibri"/>
                <a:cs typeface="Calibri"/>
                <a:sym typeface="Calibri"/>
              </a:rPr>
              <a:t/>
            </a:r>
            <a:br>
              <a:rPr lang="en" sz="1200" b="1" i="0" u="sng"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Introduce this as the big picture. </a:t>
            </a:r>
            <a:br>
              <a:rPr lang="en" sz="1200" b="0" i="1"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Three key dimensions to Computational Thinking (Brennan &amp; Resnick, AERA 2012): computational concepts, computational practices, computational perspectives</a:t>
            </a:r>
            <a:br>
              <a:rPr lang="en" sz="1200" b="0" i="1" u="none" strike="noStrike" cap="none">
                <a:solidFill>
                  <a:schemeClr val="dk1"/>
                </a:solidFill>
                <a:latin typeface="Calibri"/>
                <a:ea typeface="Calibri"/>
                <a:cs typeface="Calibri"/>
                <a:sym typeface="Calibri"/>
              </a:rPr>
            </a:br>
            <a:endParaRPr lang="en"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1" i="1" u="sng" strike="noStrike" cap="none">
                <a:solidFill>
                  <a:schemeClr val="dk1"/>
                </a:solidFill>
                <a:latin typeface="Calibri"/>
                <a:ea typeface="Calibri"/>
                <a:cs typeface="Calibri"/>
                <a:sym typeface="Calibri"/>
              </a:rPr>
              <a:t>They are concepts that you already master, whether formally or not (you may be better at some than others…which is true for everyone)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it clockwise: Computational concepts put into action are Practices, and that leads to Perspectives.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Explain to teachers that even though some of these concepts might seem like a giant black-hole now, they already use and understand many of them daily as we will see in next set of slides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End on Perspectives as the reason why we would want to learn and teach computational thinking, </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Concepts</a:t>
            </a: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1" u="none" strike="noStrike" cap="none">
                <a:solidFill>
                  <a:schemeClr val="dk1"/>
                </a:solidFill>
                <a:latin typeface="Calibri"/>
                <a:ea typeface="Calibri"/>
                <a:cs typeface="Calibri"/>
                <a:sym typeface="Calibri"/>
              </a:rPr>
              <a:t>Concepts that designers use as they program; these concepts are common to all programming and transfer to non-programming contexts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Algorithm: a series of step-by-step instructions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Decomposition: breaking down a complex problem into simpler parts</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Abstraction: keeping essential characteristics/information (from the latin abs- “away from” and “trahere” -draw)</a:t>
            </a:r>
          </a:p>
          <a:p>
            <a:pPr marL="0" marR="0" lvl="0" indent="0" algn="l" rtl="0">
              <a:lnSpc>
                <a:spcPct val="100000"/>
              </a:lnSpc>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Logic: Analyzing and predicting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Pattern Recognition: learning to identify and use similarities in order to: simply, shorten, apply similar solutions</a:t>
            </a:r>
          </a:p>
          <a:p>
            <a:pPr marL="0" marR="0" lvl="0" indent="0" algn="l" rtl="0">
              <a:spcBef>
                <a:spcPts val="0"/>
              </a:spcBef>
              <a:spcAft>
                <a:spcPts val="0"/>
              </a:spcAft>
              <a:buClr>
                <a:schemeClr val="accent3"/>
              </a:buClr>
              <a:buSzPct val="25000"/>
              <a:buFont typeface="Calibri"/>
              <a:buNone/>
            </a:pPr>
            <a:endParaRPr sz="1200" b="0" i="0" u="sng"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accent3"/>
              </a:buClr>
              <a:buSzPct val="25000"/>
              <a:buFont typeface="Calibri"/>
              <a:buNone/>
            </a:pPr>
            <a:r>
              <a:rPr lang="en" sz="1200" b="0" i="0" u="sng" strike="noStrike" cap="none">
                <a:solidFill>
                  <a:schemeClr val="dk1"/>
                </a:solidFill>
                <a:latin typeface="Calibri"/>
                <a:ea typeface="Calibri"/>
                <a:cs typeface="Calibri"/>
                <a:sym typeface="Calibri"/>
              </a:rPr>
              <a:t>Practices: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Practices designers develop as they program: it is the process of construction and design. Practices focus on the process of thinking and learning, moving beyond the “what” you are learning to the “how” you are learning.</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Experimenting: trial and error, testing new things, having an idea and trying to see how to make it work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Debugging: Answering the question “Does it work the way I want it to?” If the answer is “No”, figure out why then fix it. (incremental &amp; iterative process)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Collaboration: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Planning: </a:t>
            </a:r>
          </a:p>
          <a:p>
            <a:pPr marL="0" marR="0" lvl="0" indent="0" algn="l" rtl="0">
              <a:spcBef>
                <a:spcPts val="0"/>
              </a:spcBef>
              <a:spcAft>
                <a:spcPts val="0"/>
              </a:spcAft>
              <a:buClr>
                <a:schemeClr val="accent3"/>
              </a:buClr>
              <a:buSzPct val="25000"/>
              <a:buFont typeface="Calibri"/>
              <a:buNone/>
            </a:pPr>
            <a:r>
              <a:rPr lang="en" sz="1200" b="0" i="0" u="none" strike="noStrike" cap="none">
                <a:solidFill>
                  <a:schemeClr val="dk1"/>
                </a:solidFill>
                <a:latin typeface="Calibri"/>
                <a:ea typeface="Calibri"/>
                <a:cs typeface="Calibri"/>
                <a:sym typeface="Calibri"/>
              </a:rPr>
              <a:t/>
            </a:r>
            <a:br>
              <a:rPr lang="en" sz="1200" b="0" i="0" u="none" strike="noStrike" cap="none">
                <a:solidFill>
                  <a:schemeClr val="dk1"/>
                </a:solidFill>
                <a:latin typeface="Calibri"/>
                <a:ea typeface="Calibri"/>
                <a:cs typeface="Calibri"/>
                <a:sym typeface="Calibri"/>
              </a:rPr>
            </a:br>
            <a:r>
              <a:rPr lang="en" sz="1200" b="0" i="0" u="sng" strike="noStrike" cap="none">
                <a:solidFill>
                  <a:schemeClr val="dk1"/>
                </a:solidFill>
                <a:latin typeface="Calibri"/>
                <a:ea typeface="Calibri"/>
                <a:cs typeface="Calibri"/>
                <a:sym typeface="Calibri"/>
              </a:rPr>
              <a:t>Perspectives:</a:t>
            </a:r>
          </a:p>
          <a:p>
            <a:pPr marL="0" marR="0" lvl="0" indent="0" algn="l" rtl="0">
              <a:spcBef>
                <a:spcPts val="0"/>
              </a:spcBef>
              <a:spcAft>
                <a:spcPts val="0"/>
              </a:spcAft>
              <a:buClr>
                <a:schemeClr val="accent3"/>
              </a:buClr>
              <a:buSzPct val="25000"/>
              <a:buFont typeface="Calibri"/>
              <a:buNone/>
            </a:pPr>
            <a:r>
              <a:rPr lang="en" sz="1200" b="0" i="1" u="none" strike="noStrike" cap="none">
                <a:solidFill>
                  <a:schemeClr val="dk1"/>
                </a:solidFill>
                <a:latin typeface="Calibri"/>
                <a:ea typeface="Calibri"/>
                <a:cs typeface="Calibri"/>
                <a:sym typeface="Calibri"/>
              </a:rPr>
              <a:t>Designers evolve their understanding of the technological world around them, their relationship with others, and of themselves.</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Expressing =  computer programming can be a means of expressing oneself because it is a tool, it can be used in many different ways (web pages, art, music, games, etc…) just like a pencil can be used to write a report or draw a picture.</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Understanding = being better able to understand today’s sociotechno reality - being able to recognize and use some of the tools that create this reality </a:t>
            </a:r>
          </a:p>
          <a:p>
            <a:pPr marL="0" marR="0" lvl="0" indent="0" algn="l" rtl="0">
              <a:spcBef>
                <a:spcPts val="0"/>
              </a:spcBef>
              <a:spcAft>
                <a:spcPts val="0"/>
              </a:spcAft>
              <a:buClr>
                <a:schemeClr val="accent3"/>
              </a:buClr>
              <a:buSzPct val="25000"/>
              <a:buFont typeface="Arial"/>
              <a:buChar char="•"/>
            </a:pPr>
            <a:r>
              <a:rPr lang="en" sz="1200" b="0" i="0" u="none" strike="noStrike" cap="none">
                <a:solidFill>
                  <a:schemeClr val="dk1"/>
                </a:solidFill>
                <a:latin typeface="Calibri"/>
                <a:ea typeface="Calibri"/>
                <a:cs typeface="Calibri"/>
                <a:sym typeface="Calibri"/>
              </a:rPr>
              <a:t>Connecting = creativity and learning are deeply social practice, facilitate being able to reach out to others in a new ways (creating with others and creating for others)</a:t>
            </a: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0" name="Shape 370"/>
          <p:cNvSpPr txBox="1">
            <a:spLocks noGrp="1"/>
          </p:cNvSpPr>
          <p:nvPr>
            <p:ph type="sldNum" idx="12"/>
          </p:nvPr>
        </p:nvSpPr>
        <p:spPr>
          <a:xfrm>
            <a:off x="3970937" y="8829967"/>
            <a:ext cx="3037799" cy="464700"/>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ct val="25000"/>
                <a:buFont typeface="Times New Roman"/>
                <a:buNone/>
              </a:pPr>
              <a:t>9</a:t>
            </a:fld>
            <a:endParaRPr lang="en"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
        <p:cNvGrpSpPr/>
        <p:nvPr/>
      </p:nvGrpSpPr>
      <p:grpSpPr>
        <a:xfrm>
          <a:off x="0" y="0"/>
          <a:ext cx="0" cy="0"/>
          <a:chOff x="0" y="0"/>
          <a:chExt cx="0" cy="0"/>
        </a:xfrm>
      </p:grpSpPr>
      <p:pic>
        <p:nvPicPr>
          <p:cNvPr id="16" name="Shape 16"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 name="Shape 1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18" name="Shape 18" descr="LogoKCJ_3lignes_RGB.png"/>
          <p:cNvPicPr preferRelativeResize="0"/>
          <p:nvPr/>
        </p:nvPicPr>
        <p:blipFill rotWithShape="1">
          <a:blip r:embed="rId3">
            <a:alphaModFix/>
          </a:blip>
          <a:srcRect/>
          <a:stretch/>
        </p:blipFill>
        <p:spPr>
          <a:xfrm>
            <a:off x="5491500" y="3520167"/>
            <a:ext cx="3652498" cy="16233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59"/>
        <p:cNvGrpSpPr/>
        <p:nvPr/>
      </p:nvGrpSpPr>
      <p:grpSpPr>
        <a:xfrm>
          <a:off x="0" y="0"/>
          <a:ext cx="0" cy="0"/>
          <a:chOff x="0" y="0"/>
          <a:chExt cx="0" cy="0"/>
        </a:xfrm>
      </p:grpSpPr>
      <p:pic>
        <p:nvPicPr>
          <p:cNvPr id="60" name="Shape 60"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61" name="Shape 61"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62" name="Shape 62"/>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63"/>
        <p:cNvGrpSpPr/>
        <p:nvPr/>
      </p:nvGrpSpPr>
      <p:grpSpPr>
        <a:xfrm>
          <a:off x="0" y="0"/>
          <a:ext cx="0" cy="0"/>
          <a:chOff x="0" y="0"/>
          <a:chExt cx="0" cy="0"/>
        </a:xfrm>
      </p:grpSpPr>
      <p:sp>
        <p:nvSpPr>
          <p:cNvPr id="64" name="Shape 6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5" name="Shape 65"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66" name="Shape 66"/>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7" name="Shape 67"/>
          <p:cNvSpPr txBox="1"/>
          <p:nvPr/>
        </p:nvSpPr>
        <p:spPr>
          <a:xfrm>
            <a:off x="512045" y="3188758"/>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68"/>
        <p:cNvGrpSpPr/>
        <p:nvPr/>
      </p:nvGrpSpPr>
      <p:grpSpPr>
        <a:xfrm>
          <a:off x="0" y="0"/>
          <a:ext cx="0" cy="0"/>
          <a:chOff x="0" y="0"/>
          <a:chExt cx="0" cy="0"/>
        </a:xfrm>
      </p:grpSpPr>
      <p:sp>
        <p:nvSpPr>
          <p:cNvPr id="69" name="Shape 6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0" name="Shape 70"/>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1" name="Shape 71"/>
          <p:cNvSpPr txBox="1"/>
          <p:nvPr/>
        </p:nvSpPr>
        <p:spPr>
          <a:xfrm>
            <a:off x="512045" y="3188758"/>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2" name="Shape 72"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75" name="Shape 75"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94795" y="266712"/>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78" name="Shape 78"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81" name="Shape 8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82"/>
        <p:cNvGrpSpPr/>
        <p:nvPr/>
      </p:nvGrpSpPr>
      <p:grpSpPr>
        <a:xfrm>
          <a:off x="0" y="0"/>
          <a:ext cx="0" cy="0"/>
          <a:chOff x="0" y="0"/>
          <a:chExt cx="0" cy="0"/>
        </a:xfrm>
      </p:grpSpPr>
      <p:sp>
        <p:nvSpPr>
          <p:cNvPr id="83" name="Shape 83"/>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4" name="Shape 84"/>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6" name="Shape 86"/>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87" name="Shape 87"/>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88" name="Shape 88"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89"/>
        <p:cNvGrpSpPr/>
        <p:nvPr/>
      </p:nvGrpSpPr>
      <p:grpSpPr>
        <a:xfrm>
          <a:off x="0" y="0"/>
          <a:ext cx="0" cy="0"/>
          <a:chOff x="0" y="0"/>
          <a:chExt cx="0" cy="0"/>
        </a:xfrm>
      </p:grpSpPr>
      <p:sp>
        <p:nvSpPr>
          <p:cNvPr id="90" name="Shape 90"/>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1" name="Shape 91"/>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92" name="Shape 92"/>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93" name="Shape 93"/>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94" name="Shape 94"/>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95" name="Shape 95"/>
          <p:cNvCxnSpPr/>
          <p:nvPr/>
        </p:nvCxnSpPr>
        <p:spPr>
          <a:xfrm>
            <a:off x="3124200" y="1356525"/>
            <a:ext cx="551199" cy="0"/>
          </a:xfrm>
          <a:prstGeom prst="straightConnector1">
            <a:avLst/>
          </a:prstGeom>
          <a:noFill/>
          <a:ln w="76200" cap="rnd" cmpd="sng">
            <a:solidFill>
              <a:schemeClr val="dk1"/>
            </a:solidFill>
            <a:prstDash val="solid"/>
            <a:round/>
            <a:headEnd type="none" w="med" len="med"/>
            <a:tailEnd type="none" w="med" len="med"/>
          </a:ln>
        </p:spPr>
      </p:cxnSp>
      <p:pic>
        <p:nvPicPr>
          <p:cNvPr id="96" name="Shape 96"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Vide">
    <p:spTree>
      <p:nvGrpSpPr>
        <p:cNvPr id="1" name="Shape 97"/>
        <p:cNvGrpSpPr/>
        <p:nvPr/>
      </p:nvGrpSpPr>
      <p:grpSpPr>
        <a:xfrm>
          <a:off x="0" y="0"/>
          <a:ext cx="0" cy="0"/>
          <a:chOff x="0" y="0"/>
          <a:chExt cx="0" cy="0"/>
        </a:xfrm>
      </p:grpSpPr>
      <p:sp>
        <p:nvSpPr>
          <p:cNvPr id="98" name="Shape 98"/>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9" name="Shape 99"/>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00" name="Shape 100"/>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01" name="Shape 101"/>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2" name="Shape 102"/>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103" name="Shape 103"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06" name="Shape 10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07" name="Shape 10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9"/>
        <p:cNvGrpSpPr/>
        <p:nvPr/>
      </p:nvGrpSpPr>
      <p:grpSpPr>
        <a:xfrm>
          <a:off x="0" y="0"/>
          <a:ext cx="0" cy="0"/>
          <a:chOff x="0" y="0"/>
          <a:chExt cx="0" cy="0"/>
        </a:xfrm>
      </p:grpSpPr>
      <p:sp>
        <p:nvSpPr>
          <p:cNvPr id="20" name="Shape 2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1" name="Shape 21"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22" name="Shape 22"/>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23" name="Shape 23"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108"/>
        <p:cNvGrpSpPr/>
        <p:nvPr/>
      </p:nvGrpSpPr>
      <p:grpSpPr>
        <a:xfrm>
          <a:off x="0" y="0"/>
          <a:ext cx="0" cy="0"/>
          <a:chOff x="0" y="0"/>
          <a:chExt cx="0" cy="0"/>
        </a:xfrm>
      </p:grpSpPr>
      <p:sp>
        <p:nvSpPr>
          <p:cNvPr id="109" name="Shape 10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0" name="Shape 110"/>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11" name="Shape 111"/>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112"/>
        <p:cNvGrpSpPr/>
        <p:nvPr/>
      </p:nvGrpSpPr>
      <p:grpSpPr>
        <a:xfrm>
          <a:off x="0" y="0"/>
          <a:ext cx="0" cy="0"/>
          <a:chOff x="0" y="0"/>
          <a:chExt cx="0" cy="0"/>
        </a:xfrm>
      </p:grpSpPr>
      <p:sp>
        <p:nvSpPr>
          <p:cNvPr id="113" name="Shape 113"/>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4" name="Shape 114"/>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5" name="Shape 115"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16" name="Shape 116" descr="KCJ_PPTStackWinkBleu.png"/>
          <p:cNvPicPr preferRelativeResize="0"/>
          <p:nvPr/>
        </p:nvPicPr>
        <p:blipFill rotWithShape="1">
          <a:blip r:embed="rId3">
            <a:alphaModFix/>
          </a:blip>
          <a:srcRect/>
          <a:stretch/>
        </p:blipFill>
        <p:spPr>
          <a:xfrm>
            <a:off x="349770" y="3996671"/>
            <a:ext cx="1008756" cy="978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117"/>
        <p:cNvGrpSpPr/>
        <p:nvPr/>
      </p:nvGrpSpPr>
      <p:grpSpPr>
        <a:xfrm>
          <a:off x="0" y="0"/>
          <a:ext cx="0" cy="0"/>
          <a:chOff x="0" y="0"/>
          <a:chExt cx="0" cy="0"/>
        </a:xfrm>
      </p:grpSpPr>
      <p:sp>
        <p:nvSpPr>
          <p:cNvPr id="118" name="Shape 118"/>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9" name="Shape 119"/>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0" name="Shape 120"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21" name="Shape 121"/>
          <p:cNvPicPr preferRelativeResize="0"/>
          <p:nvPr/>
        </p:nvPicPr>
        <p:blipFill rotWithShape="1">
          <a:blip r:embed="rId3">
            <a:alphaModFix/>
          </a:blip>
          <a:srcRect/>
          <a:stretch/>
        </p:blipFill>
        <p:spPr>
          <a:xfrm>
            <a:off x="259143" y="3922092"/>
            <a:ext cx="1010924" cy="9802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122"/>
        <p:cNvGrpSpPr/>
        <p:nvPr/>
      </p:nvGrpSpPr>
      <p:grpSpPr>
        <a:xfrm>
          <a:off x="0" y="0"/>
          <a:ext cx="0" cy="0"/>
          <a:chOff x="0" y="0"/>
          <a:chExt cx="0" cy="0"/>
        </a:xfrm>
      </p:grpSpPr>
      <p:sp>
        <p:nvSpPr>
          <p:cNvPr id="123" name="Shape 123"/>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24" name="Shape 124"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25" name="Shape 125"/>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26" name="Shape 126"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27" name="Shape 127"/>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30" name="Shape 130" descr="KCJ_PPTOrdi.png"/>
          <p:cNvPicPr preferRelativeResize="0"/>
          <p:nvPr/>
        </p:nvPicPr>
        <p:blipFill rotWithShape="1">
          <a:blip r:embed="rId2">
            <a:alphaModFix/>
          </a:blip>
          <a:srcRect/>
          <a:stretch/>
        </p:blipFill>
        <p:spPr>
          <a:xfrm>
            <a:off x="802529" y="1074533"/>
            <a:ext cx="2881712" cy="2881712"/>
          </a:xfrm>
          <a:prstGeom prst="rect">
            <a:avLst/>
          </a:prstGeom>
          <a:noFill/>
          <a:ln>
            <a:noFill/>
          </a:ln>
        </p:spPr>
      </p:pic>
      <p:sp>
        <p:nvSpPr>
          <p:cNvPr id="131" name="Shape 131"/>
          <p:cNvSpPr txBox="1">
            <a:spLocks noGrp="1"/>
          </p:cNvSpPr>
          <p:nvPr>
            <p:ph type="body" idx="1"/>
          </p:nvPr>
        </p:nvSpPr>
        <p:spPr>
          <a:xfrm>
            <a:off x="3922882" y="1698217"/>
            <a:ext cx="5080209" cy="2770751"/>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2" name="Shape 132"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
        <p:nvSpPr>
          <p:cNvPr id="133" name="Shape 133"/>
          <p:cNvSpPr txBox="1">
            <a:spLocks noGrp="1"/>
          </p:cNvSpPr>
          <p:nvPr>
            <p:ph type="title"/>
          </p:nvPr>
        </p:nvSpPr>
        <p:spPr>
          <a:xfrm>
            <a:off x="4250010" y="266712"/>
            <a:ext cx="4753080" cy="1431503"/>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134"/>
        <p:cNvGrpSpPr/>
        <p:nvPr/>
      </p:nvGrpSpPr>
      <p:grpSpPr>
        <a:xfrm>
          <a:off x="0" y="0"/>
          <a:ext cx="0" cy="0"/>
          <a:chOff x="0" y="0"/>
          <a:chExt cx="0" cy="0"/>
        </a:xfrm>
      </p:grpSpPr>
      <p:sp>
        <p:nvSpPr>
          <p:cNvPr id="135" name="Shape 135"/>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36" name="Shape 136"/>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7" name="Shape 137"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38" name="Shape 138"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139"/>
        <p:cNvGrpSpPr/>
        <p:nvPr/>
      </p:nvGrpSpPr>
      <p:grpSpPr>
        <a:xfrm>
          <a:off x="0" y="0"/>
          <a:ext cx="0" cy="0"/>
          <a:chOff x="0" y="0"/>
          <a:chExt cx="0" cy="0"/>
        </a:xfrm>
      </p:grpSpPr>
      <p:sp>
        <p:nvSpPr>
          <p:cNvPr id="140" name="Shape 140"/>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41" name="Shape 141"/>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42" name="Shape 142" descr="LogoKCJ_3lignes_BlancRGB.png"/>
          <p:cNvPicPr preferRelativeResize="0"/>
          <p:nvPr/>
        </p:nvPicPr>
        <p:blipFill rotWithShape="1">
          <a:blip r:embed="rId2">
            <a:alphaModFix/>
          </a:blip>
          <a:srcRect l="6231" t="15937" r="50559" b="11553"/>
          <a:stretch/>
        </p:blipFill>
        <p:spPr>
          <a:xfrm>
            <a:off x="8066249" y="4365776"/>
            <a:ext cx="1055207" cy="786989"/>
          </a:xfrm>
          <a:prstGeom prst="rect">
            <a:avLst/>
          </a:prstGeom>
          <a:noFill/>
          <a:ln>
            <a:noFill/>
          </a:ln>
        </p:spPr>
      </p:pic>
      <p:pic>
        <p:nvPicPr>
          <p:cNvPr id="143" name="Shape 143"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143" y="205220"/>
            <a:ext cx="8229093" cy="858662"/>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2" name="Shape 152"/>
          <p:cNvSpPr txBox="1">
            <a:spLocks noGrp="1"/>
          </p:cNvSpPr>
          <p:nvPr>
            <p:ph type="subTitle" idx="1"/>
          </p:nvPr>
        </p:nvSpPr>
        <p:spPr>
          <a:xfrm>
            <a:off x="457143" y="1203420"/>
            <a:ext cx="8229093" cy="2982824"/>
          </a:xfrm>
          <a:prstGeom prst="rect">
            <a:avLst/>
          </a:prstGeom>
          <a:noFill/>
          <a:ln>
            <a:noFill/>
          </a:ln>
        </p:spPr>
        <p:txBody>
          <a:bodyPr lIns="91425" tIns="91425" rIns="91425" bIns="91425" anchor="ctr"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153"/>
        <p:cNvGrpSpPr/>
        <p:nvPr/>
      </p:nvGrpSpPr>
      <p:grpSpPr>
        <a:xfrm>
          <a:off x="0" y="0"/>
          <a:ext cx="0" cy="0"/>
          <a:chOff x="0" y="0"/>
          <a:chExt cx="0" cy="0"/>
        </a:xfrm>
      </p:grpSpPr>
      <p:pic>
        <p:nvPicPr>
          <p:cNvPr id="154" name="Shape 154"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155" name="Shape 155"/>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6" name="Shape 156"/>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57" name="Shape 157"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En-tête de section">
    <p:spTree>
      <p:nvGrpSpPr>
        <p:cNvPr id="1" name="Shape 158"/>
        <p:cNvGrpSpPr/>
        <p:nvPr/>
      </p:nvGrpSpPr>
      <p:grpSpPr>
        <a:xfrm>
          <a:off x="0" y="0"/>
          <a:ext cx="0" cy="0"/>
          <a:chOff x="0" y="0"/>
          <a:chExt cx="0" cy="0"/>
        </a:xfrm>
      </p:grpSpPr>
      <p:pic>
        <p:nvPicPr>
          <p:cNvPr id="159" name="Shape 159" descr="KCJ_PPTBandeSymboleGrisPal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60" name="Shape 160"/>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61" name="Shape 161" descr="LogoKCJ_3lignes_RGB.png"/>
          <p:cNvPicPr preferRelativeResize="0"/>
          <p:nvPr/>
        </p:nvPicPr>
        <p:blipFill rotWithShape="1">
          <a:blip r:embed="rId3">
            <a:alphaModFix/>
          </a:blip>
          <a:srcRect/>
          <a:stretch/>
        </p:blipFill>
        <p:spPr>
          <a:xfrm>
            <a:off x="5491500" y="3520167"/>
            <a:ext cx="3652499" cy="162333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24"/>
        <p:cNvGrpSpPr/>
        <p:nvPr/>
      </p:nvGrpSpPr>
      <p:grpSpPr>
        <a:xfrm>
          <a:off x="0" y="0"/>
          <a:ext cx="0" cy="0"/>
          <a:chOff x="0" y="0"/>
          <a:chExt cx="0" cy="0"/>
        </a:xfrm>
      </p:grpSpPr>
      <p:sp>
        <p:nvSpPr>
          <p:cNvPr id="25" name="Shape 25"/>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6" name="Shape 26"/>
          <p:cNvSpPr/>
          <p:nvPr/>
        </p:nvSpPr>
        <p:spPr>
          <a:xfrm rot="10800000" flipH="1">
            <a:off x="2280285" y="205978"/>
            <a:ext cx="2453475" cy="873721"/>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7" name="Shape 27"/>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8" name="Shape 28"/>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31750" algn="l" rtl="0">
              <a:lnSpc>
                <a:spcPct val="100000"/>
              </a:lnSpc>
              <a:spcBef>
                <a:spcPts val="400"/>
              </a:spcBef>
              <a:spcAft>
                <a:spcPts val="0"/>
              </a:spcAft>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0" algn="l" rtl="0">
              <a:lnSpc>
                <a:spcPct val="100000"/>
              </a:lnSpc>
              <a:spcBef>
                <a:spcPts val="36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25400" algn="l" rtl="0">
              <a:lnSpc>
                <a:spcPct val="100000"/>
              </a:lnSpc>
              <a:spcBef>
                <a:spcPts val="320"/>
              </a:spcBef>
              <a:spcAft>
                <a:spcPts val="0"/>
              </a:spcAft>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9" name="Shape 29"/>
          <p:cNvCxnSpPr/>
          <p:nvPr/>
        </p:nvCxnSpPr>
        <p:spPr>
          <a:xfrm>
            <a:off x="3124200" y="1356525"/>
            <a:ext cx="551199" cy="0"/>
          </a:xfrm>
          <a:prstGeom prst="straightConnector1">
            <a:avLst/>
          </a:prstGeom>
          <a:noFill/>
          <a:ln w="76200" cap="rnd" cmpd="sng">
            <a:solidFill>
              <a:schemeClr val="dk2"/>
            </a:solidFill>
            <a:prstDash val="solid"/>
            <a:round/>
            <a:headEnd type="none" w="med" len="med"/>
            <a:tailEnd type="none" w="med" len="med"/>
          </a:ln>
        </p:spPr>
      </p:cxnSp>
      <p:pic>
        <p:nvPicPr>
          <p:cNvPr id="30" name="Shape 30"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162"/>
        <p:cNvGrpSpPr/>
        <p:nvPr/>
      </p:nvGrpSpPr>
      <p:grpSpPr>
        <a:xfrm>
          <a:off x="0" y="0"/>
          <a:ext cx="0" cy="0"/>
          <a:chOff x="0" y="0"/>
          <a:chExt cx="0" cy="0"/>
        </a:xfrm>
      </p:grpSpPr>
      <p:pic>
        <p:nvPicPr>
          <p:cNvPr id="163" name="Shape 163"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64" name="Shape 164"/>
          <p:cNvSpPr txBox="1">
            <a:spLocks noGrp="1"/>
          </p:cNvSpPr>
          <p:nvPr>
            <p:ph type="ctrTitle"/>
          </p:nvPr>
        </p:nvSpPr>
        <p:spPr>
          <a:xfrm>
            <a:off x="423414" y="1483144"/>
            <a:ext cx="4230279" cy="1937357"/>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65" name="Shape 165" descr="LogoKCJ_3lignes_RGB.png"/>
          <p:cNvPicPr preferRelativeResize="0"/>
          <p:nvPr/>
        </p:nvPicPr>
        <p:blipFill rotWithShape="1">
          <a:blip r:embed="rId3">
            <a:alphaModFix/>
          </a:blip>
          <a:srcRect/>
          <a:stretch/>
        </p:blipFill>
        <p:spPr>
          <a:xfrm>
            <a:off x="222487" y="3774039"/>
            <a:ext cx="2799632" cy="1244280"/>
          </a:xfrm>
          <a:prstGeom prst="rect">
            <a:avLst/>
          </a:prstGeom>
          <a:noFill/>
          <a:ln>
            <a:noFill/>
          </a:ln>
        </p:spPr>
      </p:pic>
      <p:pic>
        <p:nvPicPr>
          <p:cNvPr id="166" name="Shape 166"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En-tête de section">
    <p:spTree>
      <p:nvGrpSpPr>
        <p:cNvPr id="1" name="Shape 167"/>
        <p:cNvGrpSpPr/>
        <p:nvPr/>
      </p:nvGrpSpPr>
      <p:grpSpPr>
        <a:xfrm>
          <a:off x="0" y="0"/>
          <a:ext cx="0" cy="0"/>
          <a:chOff x="0" y="0"/>
          <a:chExt cx="0" cy="0"/>
        </a:xfrm>
      </p:grpSpPr>
      <p:sp>
        <p:nvSpPr>
          <p:cNvPr id="168" name="Shape 168"/>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69" name="Shape 169" descr="KCJ_PPTBandeSymboleBleu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0" name="Shape 170"/>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71" name="Shape 171"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172"/>
        <p:cNvGrpSpPr/>
        <p:nvPr/>
      </p:nvGrpSpPr>
      <p:grpSpPr>
        <a:xfrm>
          <a:off x="0" y="0"/>
          <a:ext cx="0" cy="0"/>
          <a:chOff x="0" y="0"/>
          <a:chExt cx="0" cy="0"/>
        </a:xfrm>
      </p:grpSpPr>
      <p:sp>
        <p:nvSpPr>
          <p:cNvPr id="173" name="Shape 173"/>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4" name="Shape 174"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175" name="Shape 175"/>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76" name="Shape 176"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177"/>
        <p:cNvGrpSpPr/>
        <p:nvPr/>
      </p:nvGrpSpPr>
      <p:grpSpPr>
        <a:xfrm>
          <a:off x="0" y="0"/>
          <a:ext cx="0" cy="0"/>
          <a:chOff x="0" y="0"/>
          <a:chExt cx="0" cy="0"/>
        </a:xfrm>
      </p:grpSpPr>
      <p:pic>
        <p:nvPicPr>
          <p:cNvPr id="178" name="Shape 178"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179" name="Shape 179" descr="Untitled-1.png"/>
          <p:cNvPicPr preferRelativeResize="0"/>
          <p:nvPr/>
        </p:nvPicPr>
        <p:blipFill rotWithShape="1">
          <a:blip r:embed="rId3">
            <a:alphaModFix/>
          </a:blip>
          <a:srcRect t="26357" b="1"/>
          <a:stretch/>
        </p:blipFill>
        <p:spPr>
          <a:xfrm>
            <a:off x="1687196" y="0"/>
            <a:ext cx="5664158" cy="1957274"/>
          </a:xfrm>
          <a:prstGeom prst="rect">
            <a:avLst/>
          </a:prstGeom>
          <a:noFill/>
          <a:ln>
            <a:noFill/>
          </a:ln>
        </p:spPr>
      </p:pic>
      <p:sp>
        <p:nvSpPr>
          <p:cNvPr id="180" name="Shape 180"/>
          <p:cNvSpPr txBox="1">
            <a:spLocks noGrp="1"/>
          </p:cNvSpPr>
          <p:nvPr>
            <p:ph type="title"/>
          </p:nvPr>
        </p:nvSpPr>
        <p:spPr>
          <a:xfrm>
            <a:off x="1395915" y="2495899"/>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181"/>
        <p:cNvGrpSpPr/>
        <p:nvPr/>
      </p:nvGrpSpPr>
      <p:grpSpPr>
        <a:xfrm>
          <a:off x="0" y="0"/>
          <a:ext cx="0" cy="0"/>
          <a:chOff x="0" y="0"/>
          <a:chExt cx="0" cy="0"/>
        </a:xfrm>
      </p:grpSpPr>
      <p:sp>
        <p:nvSpPr>
          <p:cNvPr id="182" name="Shape 182"/>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3" name="Shape 183"/>
          <p:cNvPicPr preferRelativeResize="0"/>
          <p:nvPr/>
        </p:nvPicPr>
        <p:blipFill rotWithShape="1">
          <a:blip r:embed="rId2">
            <a:alphaModFix/>
          </a:blip>
          <a:srcRect/>
          <a:stretch/>
        </p:blipFill>
        <p:spPr>
          <a:xfrm>
            <a:off x="2185660" y="1028932"/>
            <a:ext cx="4769201" cy="3085635"/>
          </a:xfrm>
          <a:prstGeom prst="rect">
            <a:avLst/>
          </a:prstGeom>
          <a:noFill/>
          <a:ln>
            <a:noFill/>
          </a:ln>
        </p:spPr>
      </p:pic>
      <p:sp>
        <p:nvSpPr>
          <p:cNvPr id="184" name="Shape 184"/>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185"/>
        <p:cNvGrpSpPr/>
        <p:nvPr/>
      </p:nvGrpSpPr>
      <p:grpSpPr>
        <a:xfrm>
          <a:off x="0" y="0"/>
          <a:ext cx="0" cy="0"/>
          <a:chOff x="0" y="0"/>
          <a:chExt cx="0" cy="0"/>
        </a:xfrm>
      </p:grpSpPr>
      <p:sp>
        <p:nvSpPr>
          <p:cNvPr id="186" name="Shape 186"/>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87" name="Shape 187" descr="(-)orange.png"/>
          <p:cNvPicPr preferRelativeResize="0"/>
          <p:nvPr/>
        </p:nvPicPr>
        <p:blipFill rotWithShape="1">
          <a:blip r:embed="rId2">
            <a:alphaModFix/>
          </a:blip>
          <a:srcRect/>
          <a:stretch/>
        </p:blipFill>
        <p:spPr>
          <a:xfrm>
            <a:off x="2185660" y="1028932"/>
            <a:ext cx="4769201" cy="3085636"/>
          </a:xfrm>
          <a:prstGeom prst="rect">
            <a:avLst/>
          </a:prstGeom>
          <a:noFill/>
          <a:ln>
            <a:noFill/>
          </a:ln>
        </p:spPr>
      </p:pic>
      <p:sp>
        <p:nvSpPr>
          <p:cNvPr id="188" name="Shape 188"/>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Disposition personnalisée">
    <p:spTree>
      <p:nvGrpSpPr>
        <p:cNvPr id="1" name="Shape 189"/>
        <p:cNvGrpSpPr/>
        <p:nvPr/>
      </p:nvGrpSpPr>
      <p:grpSpPr>
        <a:xfrm>
          <a:off x="0" y="0"/>
          <a:ext cx="0" cy="0"/>
          <a:chOff x="0" y="0"/>
          <a:chExt cx="0" cy="0"/>
        </a:xfrm>
      </p:grpSpPr>
      <p:sp>
        <p:nvSpPr>
          <p:cNvPr id="190" name="Shape 190"/>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91" name="Shape 191" descr="KCJ_PPTBandeSymboleBleue.png"/>
          <p:cNvPicPr preferRelativeResize="0"/>
          <p:nvPr/>
        </p:nvPicPr>
        <p:blipFill rotWithShape="1">
          <a:blip r:embed="rId2">
            <a:alphaModFix/>
          </a:blip>
          <a:srcRect/>
          <a:stretch/>
        </p:blipFill>
        <p:spPr>
          <a:xfrm>
            <a:off x="7073128" y="0"/>
            <a:ext cx="890587" cy="5143499"/>
          </a:xfrm>
          <a:prstGeom prst="rect">
            <a:avLst/>
          </a:prstGeom>
          <a:noFill/>
          <a:ln>
            <a:noFill/>
          </a:ln>
        </p:spPr>
      </p:pic>
      <p:sp>
        <p:nvSpPr>
          <p:cNvPr id="192" name="Shape 192"/>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3" name="Shape 193"/>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_Disposition personnalisée">
    <p:spTree>
      <p:nvGrpSpPr>
        <p:cNvPr id="1" name="Shape 194"/>
        <p:cNvGrpSpPr/>
        <p:nvPr/>
      </p:nvGrpSpPr>
      <p:grpSpPr>
        <a:xfrm>
          <a:off x="0" y="0"/>
          <a:ext cx="0" cy="0"/>
          <a:chOff x="0" y="0"/>
          <a:chExt cx="0" cy="0"/>
        </a:xfrm>
      </p:grpSpPr>
      <p:sp>
        <p:nvSpPr>
          <p:cNvPr id="195" name="Shape 19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6" name="Shape 19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7" name="Shape 197"/>
          <p:cNvSpPr txBox="1"/>
          <p:nvPr/>
        </p:nvSpPr>
        <p:spPr>
          <a:xfrm>
            <a:off x="512045" y="3188759"/>
            <a:ext cx="5661980" cy="1377813"/>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Calibri"/>
              <a:buNone/>
            </a:pPr>
            <a:r>
              <a:rPr lang="en" sz="1400" b="0" i="0" u="none" strike="noStrike" cap="none">
                <a:solidFill>
                  <a:schemeClr val="lt1"/>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198" name="Shape 198" descr="KCJ_PPTBandeSymboleOrang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5_Disposition personnalisée">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01" name="Shape 201"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6_Disposition personnalisée">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04" name="Shape 204"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Disposition personnalisée">
    <p:spTree>
      <p:nvGrpSpPr>
        <p:cNvPr id="1" name="Shape 31"/>
        <p:cNvGrpSpPr/>
        <p:nvPr/>
      </p:nvGrpSpPr>
      <p:grpSpPr>
        <a:xfrm>
          <a:off x="0" y="0"/>
          <a:ext cx="0" cy="0"/>
          <a:chOff x="0" y="0"/>
          <a:chExt cx="0" cy="0"/>
        </a:xfrm>
      </p:grpSpPr>
      <p:sp>
        <p:nvSpPr>
          <p:cNvPr id="32" name="Shape 32"/>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3" name="Shape 33"/>
          <p:cNvPicPr preferRelativeResize="0"/>
          <p:nvPr/>
        </p:nvPicPr>
        <p:blipFill rotWithShape="1">
          <a:blip r:embed="rId2">
            <a:alphaModFix/>
          </a:blip>
          <a:srcRect/>
          <a:stretch/>
        </p:blipFill>
        <p:spPr>
          <a:xfrm>
            <a:off x="2185659" y="1028932"/>
            <a:ext cx="4769201" cy="3085635"/>
          </a:xfrm>
          <a:prstGeom prst="rect">
            <a:avLst/>
          </a:prstGeom>
          <a:noFill/>
          <a:ln>
            <a:noFill/>
          </a:ln>
        </p:spPr>
      </p:pic>
      <p:sp>
        <p:nvSpPr>
          <p:cNvPr id="34" name="Shape 34"/>
          <p:cNvSpPr txBox="1">
            <a:spLocks noGrp="1"/>
          </p:cNvSpPr>
          <p:nvPr>
            <p:ph type="title"/>
          </p:nvPr>
        </p:nvSpPr>
        <p:spPr>
          <a:xfrm>
            <a:off x="1395915" y="1598320"/>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7_Disposition personnalisée">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894795" y="266713"/>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07" name="Shape 207"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8_Disposition personnalisée">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512045" y="609693"/>
            <a:ext cx="7792003" cy="1559408"/>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10" name="Shape 210" descr="KCJ_PPTBandeSymboleGrisPale.png"/>
          <p:cNvPicPr preferRelativeResize="0"/>
          <p:nvPr/>
        </p:nvPicPr>
        <p:blipFill rotWithShape="1">
          <a:blip r:embed="rId2">
            <a:alphaModFix/>
          </a:blip>
          <a:srcRect/>
          <a:stretch/>
        </p:blipFill>
        <p:spPr>
          <a:xfrm>
            <a:off x="7073128" y="0"/>
            <a:ext cx="890587" cy="5143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Shape 211"/>
        <p:cNvGrpSpPr/>
        <p:nvPr/>
      </p:nvGrpSpPr>
      <p:grpSpPr>
        <a:xfrm>
          <a:off x="0" y="0"/>
          <a:ext cx="0" cy="0"/>
          <a:chOff x="0" y="0"/>
          <a:chExt cx="0" cy="0"/>
        </a:xfrm>
      </p:grpSpPr>
      <p:sp>
        <p:nvSpPr>
          <p:cNvPr id="212" name="Shape 212"/>
          <p:cNvSpPr/>
          <p:nvPr/>
        </p:nvSpPr>
        <p:spPr>
          <a:xfrm>
            <a:off x="0" y="0"/>
            <a:ext cx="2761361" cy="5143499"/>
          </a:xfrm>
          <a:prstGeom prst="rect">
            <a:avLst/>
          </a:prstGeom>
          <a:solidFill>
            <a:schemeClr val="dk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3" name="Shape 213"/>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4" name="Shape 214"/>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5" name="Shape 215"/>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16" name="Shape 216"/>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217" name="Shape 217"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9_Disposition personnalisée">
    <p:spTree>
      <p:nvGrpSpPr>
        <p:cNvPr id="1" name="Shape 218"/>
        <p:cNvGrpSpPr/>
        <p:nvPr/>
      </p:nvGrpSpPr>
      <p:grpSpPr>
        <a:xfrm>
          <a:off x="0" y="0"/>
          <a:ext cx="0" cy="0"/>
          <a:chOff x="0" y="0"/>
          <a:chExt cx="0" cy="0"/>
        </a:xfrm>
      </p:grpSpPr>
      <p:sp>
        <p:nvSpPr>
          <p:cNvPr id="219" name="Shape 219"/>
          <p:cNvSpPr/>
          <p:nvPr/>
        </p:nvSpPr>
        <p:spPr>
          <a:xfrm>
            <a:off x="0" y="0"/>
            <a:ext cx="2761361" cy="51434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0" name="Shape 220"/>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1" name="Shape 221"/>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2" name="Shape 222"/>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23" name="Shape 223"/>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24" name="Shape 224"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re et contenu">
    <p:spTree>
      <p:nvGrpSpPr>
        <p:cNvPr id="1" name="Shape 225"/>
        <p:cNvGrpSpPr/>
        <p:nvPr/>
      </p:nvGrpSpPr>
      <p:grpSpPr>
        <a:xfrm>
          <a:off x="0" y="0"/>
          <a:ext cx="0" cy="0"/>
          <a:chOff x="0" y="0"/>
          <a:chExt cx="0" cy="0"/>
        </a:xfrm>
      </p:grpSpPr>
      <p:sp>
        <p:nvSpPr>
          <p:cNvPr id="226" name="Shape 226"/>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27" name="Shape 227"/>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8" name="Shape 228"/>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9" name="Shape 229"/>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0" name="Shape 230"/>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1" name="Shape 231"/>
          <p:cNvCxnSpPr/>
          <p:nvPr/>
        </p:nvCxnSpPr>
        <p:spPr>
          <a:xfrm>
            <a:off x="3124200" y="1356526"/>
            <a:ext cx="551199" cy="0"/>
          </a:xfrm>
          <a:prstGeom prst="straightConnector1">
            <a:avLst/>
          </a:prstGeom>
          <a:noFill/>
          <a:ln w="76200" cap="rnd" cmpd="sng">
            <a:solidFill>
              <a:schemeClr val="dk1"/>
            </a:solidFill>
            <a:prstDash val="solid"/>
            <a:round/>
            <a:headEnd type="none" w="med" len="med"/>
            <a:tailEnd type="none" w="med" len="med"/>
          </a:ln>
        </p:spPr>
      </p:cxnSp>
      <p:pic>
        <p:nvPicPr>
          <p:cNvPr id="232" name="Shape 232"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Vide">
    <p:spTree>
      <p:nvGrpSpPr>
        <p:cNvPr id="1" name="Shape 233"/>
        <p:cNvGrpSpPr/>
        <p:nvPr/>
      </p:nvGrpSpPr>
      <p:grpSpPr>
        <a:xfrm>
          <a:off x="0" y="0"/>
          <a:ext cx="0" cy="0"/>
          <a:chOff x="0" y="0"/>
          <a:chExt cx="0" cy="0"/>
        </a:xfrm>
      </p:grpSpPr>
      <p:sp>
        <p:nvSpPr>
          <p:cNvPr id="234" name="Shape 234"/>
          <p:cNvSpPr>
            <a:spLocks noGrp="1"/>
          </p:cNvSpPr>
          <p:nvPr>
            <p:ph type="pic" idx="2"/>
          </p:nvPr>
        </p:nvSpPr>
        <p:spPr>
          <a:xfrm>
            <a:off x="0" y="0"/>
            <a:ext cx="2761361" cy="5143499"/>
          </a:xfrm>
          <a:prstGeom prst="rect">
            <a:avLst/>
          </a:prstGeom>
          <a:noFill/>
          <a:ln>
            <a:noFill/>
          </a:ln>
        </p:spPr>
        <p:txBody>
          <a:bodyPr lIns="91425" tIns="91425" rIns="91425" bIns="91425" anchor="t" anchorCtr="0"/>
          <a:lstStyle>
            <a:lvl1pPr marL="0" marR="0" lvl="0" indent="0" algn="l" rtl="0">
              <a:spcBef>
                <a:spcPts val="640"/>
              </a:spcBef>
              <a:buClr>
                <a:schemeClr val="dk2"/>
              </a:buClr>
              <a:buFont typeface="Arial"/>
              <a:buNone/>
              <a:defRPr sz="3200" b="0" i="0" u="none" strike="noStrike" cap="none">
                <a:solidFill>
                  <a:schemeClr val="dk2"/>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5" name="Shape 235"/>
          <p:cNvSpPr/>
          <p:nvPr/>
        </p:nvSpPr>
        <p:spPr>
          <a:xfrm rot="10800000" flipH="1">
            <a:off x="2280286" y="205978"/>
            <a:ext cx="2453475" cy="873722"/>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6" name="Shape 236"/>
          <p:cNvSpPr txBox="1">
            <a:spLocks noGrp="1"/>
          </p:cNvSpPr>
          <p:nvPr>
            <p:ph type="title"/>
          </p:nvPr>
        </p:nvSpPr>
        <p:spPr>
          <a:xfrm>
            <a:off x="2590800" y="205979"/>
            <a:ext cx="6096000" cy="857250"/>
          </a:xfrm>
          <a:prstGeom prst="rect">
            <a:avLst/>
          </a:prstGeom>
          <a:noFill/>
          <a:ln>
            <a:noFill/>
          </a:ln>
        </p:spPr>
        <p:txBody>
          <a:bodyPr lIns="91425" tIns="91425" rIns="91425" bIns="91425" anchor="ctr" anchorCtr="0"/>
          <a:lstStyle>
            <a:lvl1pPr marL="0" marR="0" lvl="0" indent="0" algn="l" rtl="0">
              <a:spcBef>
                <a:spcPts val="0"/>
              </a:spcBef>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7" name="Shape 237"/>
          <p:cNvSpPr txBox="1">
            <a:spLocks noGrp="1"/>
          </p:cNvSpPr>
          <p:nvPr>
            <p:ph type="body" idx="1"/>
          </p:nvPr>
        </p:nvSpPr>
        <p:spPr>
          <a:xfrm>
            <a:off x="3124200" y="1722116"/>
            <a:ext cx="5562600" cy="2872506"/>
          </a:xfrm>
          <a:prstGeom prst="rect">
            <a:avLst/>
          </a:prstGeom>
          <a:noFill/>
          <a:ln>
            <a:noFill/>
          </a:ln>
        </p:spPr>
        <p:txBody>
          <a:bodyPr lIns="91425" tIns="91425" rIns="91425" bIns="91425" anchor="t" anchorCtr="0"/>
          <a:lstStyle>
            <a:lvl1pPr marL="342900" marR="0" lvl="0" indent="-190500" algn="l" rtl="0">
              <a:spcBef>
                <a:spcPts val="480"/>
              </a:spcBef>
              <a:buClr>
                <a:schemeClr val="dk2"/>
              </a:buClr>
              <a:buSzPct val="100000"/>
              <a:buFont typeface="Arial"/>
              <a:buChar char="•"/>
              <a:defRPr sz="2400" b="0" i="0" u="none" strike="noStrike" cap="none">
                <a:solidFill>
                  <a:schemeClr val="dk2"/>
                </a:solidFill>
                <a:latin typeface="Arial"/>
                <a:ea typeface="Arial"/>
                <a:cs typeface="Arial"/>
                <a:sym typeface="Arial"/>
              </a:defRPr>
            </a:lvl1pPr>
            <a:lvl2pPr marL="742950" marR="0" lvl="1" indent="-158750" algn="l" rtl="0">
              <a:spcBef>
                <a:spcPts val="400"/>
              </a:spcBef>
              <a:buClr>
                <a:schemeClr val="dk2"/>
              </a:buClr>
              <a:buSzPct val="100000"/>
              <a:buFont typeface="Arial"/>
              <a:buChar char="–"/>
              <a:defRPr sz="2000" b="0" i="0" u="none" strike="noStrike" cap="none">
                <a:solidFill>
                  <a:schemeClr val="dk2"/>
                </a:solidFill>
                <a:latin typeface="Arial"/>
                <a:ea typeface="Arial"/>
                <a:cs typeface="Arial"/>
                <a:sym typeface="Arial"/>
              </a:defRPr>
            </a:lvl2pPr>
            <a:lvl3pPr marL="1143000" marR="0" lvl="2" indent="-114300" algn="l" rtl="0">
              <a:spcBef>
                <a:spcPts val="360"/>
              </a:spcBef>
              <a:buClr>
                <a:schemeClr val="dk2"/>
              </a:buClr>
              <a:buSzPct val="100000"/>
              <a:buFont typeface="Arial"/>
              <a:buChar char="•"/>
              <a:defRPr sz="1800" b="0" i="0" u="none" strike="noStrike" cap="none">
                <a:solidFill>
                  <a:schemeClr val="dk2"/>
                </a:solidFill>
                <a:latin typeface="Arial"/>
                <a:ea typeface="Arial"/>
                <a:cs typeface="Arial"/>
                <a:sym typeface="Arial"/>
              </a:defRPr>
            </a:lvl3pPr>
            <a:lvl4pPr marL="1600200" marR="0" lvl="3"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4pPr>
            <a:lvl5pPr marL="2057400" marR="0" lvl="4" indent="-127000" algn="l" rtl="0">
              <a:spcBef>
                <a:spcPts val="320"/>
              </a:spcBef>
              <a:buClr>
                <a:schemeClr val="dk2"/>
              </a:buClr>
              <a:buSzPct val="100000"/>
              <a:buFont typeface="Arial"/>
              <a:buChar char="»"/>
              <a:defRPr sz="1600" b="0" i="0" u="none" strike="noStrike" cap="none">
                <a:solidFill>
                  <a:schemeClr val="dk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38" name="Shape 238"/>
          <p:cNvCxnSpPr/>
          <p:nvPr/>
        </p:nvCxnSpPr>
        <p:spPr>
          <a:xfrm>
            <a:off x="3124200" y="1356526"/>
            <a:ext cx="551199" cy="0"/>
          </a:xfrm>
          <a:prstGeom prst="straightConnector1">
            <a:avLst/>
          </a:prstGeom>
          <a:noFill/>
          <a:ln w="76200" cap="rnd" cmpd="sng">
            <a:solidFill>
              <a:schemeClr val="dk2"/>
            </a:solidFill>
            <a:prstDash val="solid"/>
            <a:round/>
            <a:headEnd type="none" w="med" len="med"/>
            <a:tailEnd type="none" w="med" len="med"/>
          </a:ln>
        </p:spPr>
      </p:cxnSp>
      <p:pic>
        <p:nvPicPr>
          <p:cNvPr id="239" name="Shape 239" descr="LogoKCJ_3lignes_RGB.png"/>
          <p:cNvPicPr preferRelativeResize="0"/>
          <p:nvPr/>
        </p:nvPicPr>
        <p:blipFill rotWithShape="1">
          <a:blip r:embed="rId2">
            <a:alphaModFix/>
          </a:blip>
          <a:srcRect r="50251" b="13888"/>
          <a:stretch/>
        </p:blipFill>
        <p:spPr>
          <a:xfrm>
            <a:off x="7883239" y="4173582"/>
            <a:ext cx="1260760" cy="96991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Disposition personnalisée">
    <p:spTree>
      <p:nvGrpSpPr>
        <p:cNvPr id="1" name="Shape 240"/>
        <p:cNvGrpSpPr/>
        <p:nvPr/>
      </p:nvGrpSpPr>
      <p:grpSpPr>
        <a:xfrm>
          <a:off x="0" y="0"/>
          <a:ext cx="0" cy="0"/>
          <a:chOff x="0" y="0"/>
          <a:chExt cx="0" cy="0"/>
        </a:xfrm>
      </p:grpSpPr>
      <p:sp>
        <p:nvSpPr>
          <p:cNvPr id="241" name="Shape 241"/>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2" name="Shape 242"/>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3" name="Shape 243"/>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1_Disposition personnalisée">
    <p:spTree>
      <p:nvGrpSpPr>
        <p:cNvPr id="1" name="Shape 244"/>
        <p:cNvGrpSpPr/>
        <p:nvPr/>
      </p:nvGrpSpPr>
      <p:grpSpPr>
        <a:xfrm>
          <a:off x="0" y="0"/>
          <a:ext cx="0" cy="0"/>
          <a:chOff x="0" y="0"/>
          <a:chExt cx="0" cy="0"/>
        </a:xfrm>
      </p:grpSpPr>
      <p:sp>
        <p:nvSpPr>
          <p:cNvPr id="245" name="Shape 24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6" name="Shape 246"/>
          <p:cNvSpPr txBox="1">
            <a:spLocks noGrp="1"/>
          </p:cNvSpPr>
          <p:nvPr>
            <p:ph type="body" idx="1"/>
          </p:nvPr>
        </p:nvSpPr>
        <p:spPr>
          <a:xfrm>
            <a:off x="1168165" y="1128858"/>
            <a:ext cx="6813569" cy="2872506"/>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47" name="Shape 247"/>
          <p:cNvCxnSpPr/>
          <p:nvPr/>
        </p:nvCxnSpPr>
        <p:spPr>
          <a:xfrm>
            <a:off x="1168165" y="763268"/>
            <a:ext cx="551199" cy="0"/>
          </a:xfrm>
          <a:prstGeom prst="straightConnector1">
            <a:avLst/>
          </a:prstGeom>
          <a:noFill/>
          <a:ln w="76200" cap="rnd" cmpd="sng">
            <a:solidFill>
              <a:schemeClr val="l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250" name="Shape 250"/>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1" name="Shape 251"/>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2" name="Shape 252"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4_Disposition personnalisée">
    <p:spTree>
      <p:nvGrpSpPr>
        <p:cNvPr id="1" name="Shape 253"/>
        <p:cNvGrpSpPr/>
        <p:nvPr/>
      </p:nvGrpSpPr>
      <p:grpSpPr>
        <a:xfrm>
          <a:off x="0" y="0"/>
          <a:ext cx="0" cy="0"/>
          <a:chOff x="0" y="0"/>
          <a:chExt cx="0" cy="0"/>
        </a:xfrm>
      </p:grpSpPr>
      <p:sp>
        <p:nvSpPr>
          <p:cNvPr id="254" name="Shape 254"/>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55" name="Shape 255"/>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6" name="Shape 256"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57" name="Shape 257" descr="KCJ_PPTStackWinkBleu.png"/>
          <p:cNvPicPr preferRelativeResize="0"/>
          <p:nvPr/>
        </p:nvPicPr>
        <p:blipFill rotWithShape="1">
          <a:blip r:embed="rId3">
            <a:alphaModFix/>
          </a:blip>
          <a:srcRect/>
          <a:stretch/>
        </p:blipFill>
        <p:spPr>
          <a:xfrm>
            <a:off x="349771" y="3996671"/>
            <a:ext cx="1008756" cy="9781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2_Disposition personnalisée">
    <p:spTree>
      <p:nvGrpSpPr>
        <p:cNvPr id="1" name="Shape 35"/>
        <p:cNvGrpSpPr/>
        <p:nvPr/>
      </p:nvGrpSpPr>
      <p:grpSpPr>
        <a:xfrm>
          <a:off x="0" y="0"/>
          <a:ext cx="0" cy="0"/>
          <a:chOff x="0" y="0"/>
          <a:chExt cx="0" cy="0"/>
        </a:xfrm>
      </p:grpSpPr>
      <p:pic>
        <p:nvPicPr>
          <p:cNvPr id="36" name="Shape 36" descr="KCJ_PPTStackSymboleBleu.png"/>
          <p:cNvPicPr preferRelativeResize="0"/>
          <p:nvPr/>
        </p:nvPicPr>
        <p:blipFill rotWithShape="1">
          <a:blip r:embed="rId2">
            <a:alphaModFix/>
          </a:blip>
          <a:srcRect/>
          <a:stretch/>
        </p:blipFill>
        <p:spPr>
          <a:xfrm>
            <a:off x="161905" y="4468971"/>
            <a:ext cx="953759" cy="423893"/>
          </a:xfrm>
          <a:prstGeom prst="rect">
            <a:avLst/>
          </a:prstGeom>
          <a:noFill/>
          <a:ln>
            <a:noFill/>
          </a:ln>
        </p:spPr>
      </p:pic>
      <p:sp>
        <p:nvSpPr>
          <p:cNvPr id="37" name="Shape 37"/>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9" name="Shape 39"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5_Disposition personnalisée">
    <p:spTree>
      <p:nvGrpSpPr>
        <p:cNvPr id="1" name="Shape 258"/>
        <p:cNvGrpSpPr/>
        <p:nvPr/>
      </p:nvGrpSpPr>
      <p:grpSpPr>
        <a:xfrm>
          <a:off x="0" y="0"/>
          <a:ext cx="0" cy="0"/>
          <a:chOff x="0" y="0"/>
          <a:chExt cx="0" cy="0"/>
        </a:xfrm>
      </p:grpSpPr>
      <p:sp>
        <p:nvSpPr>
          <p:cNvPr id="259" name="Shape 259"/>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0" name="Shape 260"/>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1" name="Shape 261"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62" name="Shape 262"/>
          <p:cNvPicPr preferRelativeResize="0"/>
          <p:nvPr/>
        </p:nvPicPr>
        <p:blipFill rotWithShape="1">
          <a:blip r:embed="rId3">
            <a:alphaModFix/>
          </a:blip>
          <a:srcRect/>
          <a:stretch/>
        </p:blipFill>
        <p:spPr>
          <a:xfrm>
            <a:off x="259144" y="3922092"/>
            <a:ext cx="1010924" cy="98022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8_Disposition personnalisée">
    <p:spTree>
      <p:nvGrpSpPr>
        <p:cNvPr id="1" name="Shape 263"/>
        <p:cNvGrpSpPr/>
        <p:nvPr/>
      </p:nvGrpSpPr>
      <p:grpSpPr>
        <a:xfrm>
          <a:off x="0" y="0"/>
          <a:ext cx="0" cy="0"/>
          <a:chOff x="0" y="0"/>
          <a:chExt cx="0" cy="0"/>
        </a:xfrm>
      </p:grpSpPr>
      <p:sp>
        <p:nvSpPr>
          <p:cNvPr id="264" name="Shape 264"/>
          <p:cNvSpPr/>
          <p:nvPr/>
        </p:nvSpPr>
        <p:spPr>
          <a:xfrm>
            <a:off x="0" y="0"/>
            <a:ext cx="9144000"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65" name="Shape 265"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266" name="Shape 266"/>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7" name="Shape 267"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268" name="Shape 268"/>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9_Disposition personnalisée">
    <p:spTree>
      <p:nvGrpSpPr>
        <p:cNvPr id="1" name="Shape 269"/>
        <p:cNvGrpSpPr/>
        <p:nvPr/>
      </p:nvGrpSpPr>
      <p:grpSpPr>
        <a:xfrm>
          <a:off x="0" y="0"/>
          <a:ext cx="0" cy="0"/>
          <a:chOff x="0" y="0"/>
          <a:chExt cx="0" cy="0"/>
        </a:xfrm>
      </p:grpSpPr>
      <p:sp>
        <p:nvSpPr>
          <p:cNvPr id="270" name="Shape 270"/>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71" name="Shape 271" descr="KCJ_PPTOrdi.png"/>
          <p:cNvPicPr preferRelativeResize="0"/>
          <p:nvPr/>
        </p:nvPicPr>
        <p:blipFill rotWithShape="1">
          <a:blip r:embed="rId2">
            <a:alphaModFix/>
          </a:blip>
          <a:srcRect/>
          <a:stretch/>
        </p:blipFill>
        <p:spPr>
          <a:xfrm>
            <a:off x="802529" y="1074534"/>
            <a:ext cx="2881712" cy="2881712"/>
          </a:xfrm>
          <a:prstGeom prst="rect">
            <a:avLst/>
          </a:prstGeom>
          <a:noFill/>
          <a:ln>
            <a:noFill/>
          </a:ln>
        </p:spPr>
      </p:pic>
      <p:sp>
        <p:nvSpPr>
          <p:cNvPr id="272" name="Shape 272"/>
          <p:cNvSpPr txBox="1">
            <a:spLocks noGrp="1"/>
          </p:cNvSpPr>
          <p:nvPr>
            <p:ph type="body" idx="1"/>
          </p:nvPr>
        </p:nvSpPr>
        <p:spPr>
          <a:xfrm>
            <a:off x="3922882" y="1698218"/>
            <a:ext cx="5080209" cy="2770751"/>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3" name="Shape 273" descr="LogoKCJ_3lignes_BlancRGB.png"/>
          <p:cNvPicPr preferRelativeResize="0"/>
          <p:nvPr/>
        </p:nvPicPr>
        <p:blipFill rotWithShape="1">
          <a:blip r:embed="rId3">
            <a:alphaModFix/>
          </a:blip>
          <a:srcRect l="6231" t="15937" r="50559" b="11553"/>
          <a:stretch/>
        </p:blipFill>
        <p:spPr>
          <a:xfrm>
            <a:off x="8066249" y="4365776"/>
            <a:ext cx="1055207" cy="786990"/>
          </a:xfrm>
          <a:prstGeom prst="rect">
            <a:avLst/>
          </a:prstGeom>
          <a:noFill/>
          <a:ln>
            <a:noFill/>
          </a:ln>
        </p:spPr>
      </p:pic>
      <p:sp>
        <p:nvSpPr>
          <p:cNvPr id="274" name="Shape 274"/>
          <p:cNvSpPr txBox="1">
            <a:spLocks noGrp="1"/>
          </p:cNvSpPr>
          <p:nvPr>
            <p:ph type="title"/>
          </p:nvPr>
        </p:nvSpPr>
        <p:spPr>
          <a:xfrm>
            <a:off x="4250010" y="266713"/>
            <a:ext cx="4753080" cy="1431504"/>
          </a:xfrm>
          <a:prstGeom prst="rect">
            <a:avLst/>
          </a:prstGeom>
          <a:noFill/>
          <a:ln>
            <a:noFill/>
          </a:ln>
        </p:spPr>
        <p:txBody>
          <a:bodyPr lIns="91425" tIns="91425" rIns="91425" bIns="91425" anchor="t" anchorCtr="0"/>
          <a:lstStyle>
            <a:lvl1pPr marL="0" marR="0" lvl="0" indent="0" algn="l" rtl="0">
              <a:lnSpc>
                <a:spcPct val="200000"/>
              </a:lnSpc>
              <a:spcBef>
                <a:spcPts val="0"/>
              </a:spcBef>
              <a:buClr>
                <a:srgbClr val="FF8939"/>
              </a:buClr>
              <a:buFont typeface="Arial"/>
              <a:buNone/>
              <a:defRPr sz="3200" b="0" i="0" u="none" strike="noStrike" cap="none">
                <a:solidFill>
                  <a:srgbClr val="FF8939"/>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Disposition personnalisée">
    <p:spTree>
      <p:nvGrpSpPr>
        <p:cNvPr id="1" name="Shape 275"/>
        <p:cNvGrpSpPr/>
        <p:nvPr/>
      </p:nvGrpSpPr>
      <p:grpSpPr>
        <a:xfrm>
          <a:off x="0" y="0"/>
          <a:ext cx="0" cy="0"/>
          <a:chOff x="0" y="0"/>
          <a:chExt cx="0" cy="0"/>
        </a:xfrm>
      </p:grpSpPr>
      <p:sp>
        <p:nvSpPr>
          <p:cNvPr id="276" name="Shape 276"/>
          <p:cNvSpPr/>
          <p:nvPr/>
        </p:nvSpPr>
        <p:spPr>
          <a:xfrm>
            <a:off x="4516576" y="0"/>
            <a:ext cx="4627423" cy="5143499"/>
          </a:xfrm>
          <a:prstGeom prst="rect">
            <a:avLst/>
          </a:prstGeom>
          <a:solidFill>
            <a:schemeClr val="dk1"/>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7" name="Shape 277"/>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8" name="Shape 278"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79" name="Shape 279"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Disposition personnalisée">
    <p:spTree>
      <p:nvGrpSpPr>
        <p:cNvPr id="1" name="Shape 280"/>
        <p:cNvGrpSpPr/>
        <p:nvPr/>
      </p:nvGrpSpPr>
      <p:grpSpPr>
        <a:xfrm>
          <a:off x="0" y="0"/>
          <a:ext cx="0" cy="0"/>
          <a:chOff x="0" y="0"/>
          <a:chExt cx="0" cy="0"/>
        </a:xfrm>
      </p:grpSpPr>
      <p:sp>
        <p:nvSpPr>
          <p:cNvPr id="281" name="Shape 281"/>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82" name="Shape 282"/>
          <p:cNvSpPr txBox="1">
            <a:spLocks noGrp="1"/>
          </p:cNvSpPr>
          <p:nvPr>
            <p:ph type="body" idx="1"/>
          </p:nvPr>
        </p:nvSpPr>
        <p:spPr>
          <a:xfrm>
            <a:off x="5215480" y="661252"/>
            <a:ext cx="3239008" cy="3807717"/>
          </a:xfrm>
          <a:prstGeom prst="rect">
            <a:avLst/>
          </a:prstGeom>
          <a:noFill/>
          <a:ln>
            <a:noFill/>
          </a:ln>
        </p:spPr>
        <p:txBody>
          <a:bodyPr lIns="91425" tIns="91425" rIns="91425" bIns="91425" anchor="t" anchorCtr="0"/>
          <a:lstStyle>
            <a:lvl1pPr marL="342900" marR="0" lvl="0" indent="-19050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15875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12700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3" name="Shape 283" descr="LogoKCJ_3lignes_BlancRGB.png"/>
          <p:cNvPicPr preferRelativeResize="0"/>
          <p:nvPr/>
        </p:nvPicPr>
        <p:blipFill rotWithShape="1">
          <a:blip r:embed="rId2">
            <a:alphaModFix/>
          </a:blip>
          <a:srcRect l="6231" t="15937" r="50559" b="11553"/>
          <a:stretch/>
        </p:blipFill>
        <p:spPr>
          <a:xfrm>
            <a:off x="8066249" y="4365776"/>
            <a:ext cx="1055207" cy="786990"/>
          </a:xfrm>
          <a:prstGeom prst="rect">
            <a:avLst/>
          </a:prstGeom>
          <a:noFill/>
          <a:ln>
            <a:noFill/>
          </a:ln>
        </p:spPr>
      </p:pic>
      <p:pic>
        <p:nvPicPr>
          <p:cNvPr id="284" name="Shape 284" descr="iStock_100639617_XLARGE.jpg"/>
          <p:cNvPicPr preferRelativeResize="0"/>
          <p:nvPr/>
        </p:nvPicPr>
        <p:blipFill rotWithShape="1">
          <a:blip r:embed="rId3">
            <a:alphaModFix/>
          </a:blip>
          <a:srcRect l="21136" r="20321"/>
          <a:stretch/>
        </p:blipFill>
        <p:spPr>
          <a:xfrm>
            <a:off x="0" y="0"/>
            <a:ext cx="4516577"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Disposition personnalisée">
    <p:spTree>
      <p:nvGrpSpPr>
        <p:cNvPr id="1" name="Shape 40"/>
        <p:cNvGrpSpPr/>
        <p:nvPr/>
      </p:nvGrpSpPr>
      <p:grpSpPr>
        <a:xfrm>
          <a:off x="0" y="0"/>
          <a:ext cx="0" cy="0"/>
          <a:chOff x="0" y="0"/>
          <a:chExt cx="0" cy="0"/>
        </a:xfrm>
      </p:grpSpPr>
      <p:sp>
        <p:nvSpPr>
          <p:cNvPr id="41" name="Shape 41"/>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2" name="Shape 42" descr="(-)orange.png"/>
          <p:cNvPicPr preferRelativeResize="0"/>
          <p:nvPr/>
        </p:nvPicPr>
        <p:blipFill rotWithShape="1">
          <a:blip r:embed="rId2">
            <a:alphaModFix/>
          </a:blip>
          <a:srcRect/>
          <a:stretch/>
        </p:blipFill>
        <p:spPr>
          <a:xfrm>
            <a:off x="2185659" y="1028932"/>
            <a:ext cx="4769201" cy="3085636"/>
          </a:xfrm>
          <a:prstGeom prst="rect">
            <a:avLst/>
          </a:prstGeom>
          <a:noFill/>
          <a:ln>
            <a:noFill/>
          </a:ln>
        </p:spPr>
      </p:pic>
      <p:sp>
        <p:nvSpPr>
          <p:cNvPr id="43" name="Shape 43"/>
          <p:cNvSpPr txBox="1">
            <a:spLocks noGrp="1"/>
          </p:cNvSpPr>
          <p:nvPr>
            <p:ph type="title"/>
          </p:nvPr>
        </p:nvSpPr>
        <p:spPr>
          <a:xfrm>
            <a:off x="1395915" y="1606011"/>
            <a:ext cx="6411149" cy="1948819"/>
          </a:xfrm>
          <a:prstGeom prst="rect">
            <a:avLst/>
          </a:prstGeom>
          <a:noFill/>
          <a:ln>
            <a:noFill/>
          </a:ln>
        </p:spPr>
        <p:txBody>
          <a:bodyPr lIns="91425" tIns="91425" rIns="91425" bIns="91425" anchor="t" anchorCtr="0"/>
          <a:lstStyle>
            <a:lvl1pPr marL="0" marR="0" lvl="0" indent="0" algn="ctr"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3_Disposition personnalisée">
    <p:spTree>
      <p:nvGrpSpPr>
        <p:cNvPr id="1" name="Shape 44"/>
        <p:cNvGrpSpPr/>
        <p:nvPr/>
      </p:nvGrpSpPr>
      <p:grpSpPr>
        <a:xfrm>
          <a:off x="0" y="0"/>
          <a:ext cx="0" cy="0"/>
          <a:chOff x="0" y="0"/>
          <a:chExt cx="0" cy="0"/>
        </a:xfrm>
      </p:grpSpPr>
      <p:pic>
        <p:nvPicPr>
          <p:cNvPr id="45" name="Shape 45"/>
          <p:cNvPicPr preferRelativeResize="0"/>
          <p:nvPr/>
        </p:nvPicPr>
        <p:blipFill rotWithShape="1">
          <a:blip r:embed="rId2">
            <a:alphaModFix/>
          </a:blip>
          <a:srcRect/>
          <a:stretch/>
        </p:blipFill>
        <p:spPr>
          <a:xfrm>
            <a:off x="129993" y="4547935"/>
            <a:ext cx="946573" cy="420698"/>
          </a:xfrm>
          <a:prstGeom prst="rect">
            <a:avLst/>
          </a:prstGeom>
          <a:noFill/>
          <a:ln>
            <a:noFill/>
          </a:ln>
        </p:spPr>
      </p:pic>
      <p:sp>
        <p:nvSpPr>
          <p:cNvPr id="46" name="Shape 46"/>
          <p:cNvSpPr/>
          <p:nvPr/>
        </p:nvSpPr>
        <p:spPr>
          <a:xfrm>
            <a:off x="4516576" y="0"/>
            <a:ext cx="4627423"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 name="Shape 47"/>
          <p:cNvSpPr txBox="1">
            <a:spLocks noGrp="1"/>
          </p:cNvSpPr>
          <p:nvPr>
            <p:ph type="body" idx="1"/>
          </p:nvPr>
        </p:nvSpPr>
        <p:spPr>
          <a:xfrm>
            <a:off x="5215480" y="661252"/>
            <a:ext cx="3239008" cy="3807716"/>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defRPr>
            </a:lvl1pPr>
            <a:lvl2pPr marL="742950" marR="0" lvl="1" indent="-3175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defRPr>
            </a:lvl2pPr>
            <a:lvl3pPr marL="1143000" marR="0" lvl="2" indent="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defRPr>
            </a:lvl3pPr>
            <a:lvl4pPr marL="1600200" marR="0" lvl="3"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4pPr>
            <a:lvl5pPr marL="2057400" marR="0" lvl="4" indent="-25400" algn="l" rtl="0">
              <a:lnSpc>
                <a:spcPct val="100000"/>
              </a:lnSpc>
              <a:spcBef>
                <a:spcPts val="320"/>
              </a:spcBef>
              <a:spcAft>
                <a:spcPts val="0"/>
              </a:spcAft>
              <a:buClr>
                <a:schemeClr val="lt1"/>
              </a:buClr>
              <a:buSzPct val="100000"/>
              <a:buFont typeface="Arial"/>
              <a:buChar char="»"/>
              <a:defRPr sz="1600" b="0" i="0" u="none" strike="noStrike" cap="none">
                <a:solidFill>
                  <a:schemeClr val="lt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8" name="Shape 48" descr="LogoKCJ_3lignes_BlancRGB.png"/>
          <p:cNvPicPr preferRelativeResize="0"/>
          <p:nvPr/>
        </p:nvPicPr>
        <p:blipFill rotWithShape="1">
          <a:blip r:embed="rId3">
            <a:alphaModFix/>
          </a:blip>
          <a:srcRect l="6231" t="15937" r="50559" b="11553"/>
          <a:stretch/>
        </p:blipFill>
        <p:spPr>
          <a:xfrm>
            <a:off x="8066249" y="4365776"/>
            <a:ext cx="1055207" cy="78698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apositive de titre">
    <p:spTree>
      <p:nvGrpSpPr>
        <p:cNvPr id="1" name="Shape 49"/>
        <p:cNvGrpSpPr/>
        <p:nvPr/>
      </p:nvGrpSpPr>
      <p:grpSpPr>
        <a:xfrm>
          <a:off x="0" y="0"/>
          <a:ext cx="0" cy="0"/>
          <a:chOff x="0" y="0"/>
          <a:chExt cx="0" cy="0"/>
        </a:xfrm>
      </p:grpSpPr>
      <p:pic>
        <p:nvPicPr>
          <p:cNvPr id="50" name="Shape 50" descr="kcj-ppt-slides-v3_cover.jp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51" name="Shape 51"/>
          <p:cNvSpPr txBox="1">
            <a:spLocks noGrp="1"/>
          </p:cNvSpPr>
          <p:nvPr>
            <p:ph type="ctrTitle"/>
          </p:nvPr>
        </p:nvSpPr>
        <p:spPr>
          <a:xfrm>
            <a:off x="423414" y="1483144"/>
            <a:ext cx="4230278" cy="1937357"/>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2" name="Shape 52" descr="LogoKCJ_3lignes_RGB.png"/>
          <p:cNvPicPr preferRelativeResize="0"/>
          <p:nvPr/>
        </p:nvPicPr>
        <p:blipFill rotWithShape="1">
          <a:blip r:embed="rId3">
            <a:alphaModFix/>
          </a:blip>
          <a:srcRect/>
          <a:stretch/>
        </p:blipFill>
        <p:spPr>
          <a:xfrm>
            <a:off x="222487" y="3774039"/>
            <a:ext cx="2799632" cy="1244279"/>
          </a:xfrm>
          <a:prstGeom prst="rect">
            <a:avLst/>
          </a:prstGeom>
          <a:noFill/>
          <a:ln>
            <a:noFill/>
          </a:ln>
        </p:spPr>
      </p:pic>
      <p:pic>
        <p:nvPicPr>
          <p:cNvPr id="53" name="Shape 53" descr="Untitled-1.png"/>
          <p:cNvPicPr preferRelativeResize="0"/>
          <p:nvPr/>
        </p:nvPicPr>
        <p:blipFill rotWithShape="1">
          <a:blip r:embed="rId4">
            <a:alphaModFix/>
          </a:blip>
          <a:srcRect t="26357" b="1"/>
          <a:stretch/>
        </p:blipFill>
        <p:spPr>
          <a:xfrm>
            <a:off x="1687196" y="0"/>
            <a:ext cx="5664158" cy="19572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En-tête de section">
    <p:spTree>
      <p:nvGrpSpPr>
        <p:cNvPr id="1" name="Shape 54"/>
        <p:cNvGrpSpPr/>
        <p:nvPr/>
      </p:nvGrpSpPr>
      <p:grpSpPr>
        <a:xfrm>
          <a:off x="0" y="0"/>
          <a:ext cx="0" cy="0"/>
          <a:chOff x="0" y="0"/>
          <a:chExt cx="0" cy="0"/>
        </a:xfrm>
      </p:grpSpPr>
      <p:sp>
        <p:nvSpPr>
          <p:cNvPr id="55" name="Shape 55"/>
          <p:cNvSpPr/>
          <p:nvPr/>
        </p:nvSpPr>
        <p:spPr>
          <a:xfrm>
            <a:off x="0" y="0"/>
            <a:ext cx="9144000" cy="5143499"/>
          </a:xfrm>
          <a:prstGeom prst="rect">
            <a:avLst/>
          </a:prstGeom>
          <a:solidFill>
            <a:schemeClr val="dk2"/>
          </a:solidFill>
          <a:ln w="9525" cap="flat" cmpd="sng">
            <a:solidFill>
              <a:srgbClr val="147EB4"/>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56" name="Shape 56" descr="KCJ_PPTBandeSymboleOrange.png"/>
          <p:cNvPicPr preferRelativeResize="0"/>
          <p:nvPr/>
        </p:nvPicPr>
        <p:blipFill rotWithShape="1">
          <a:blip r:embed="rId2">
            <a:alphaModFix/>
          </a:blip>
          <a:srcRect/>
          <a:stretch/>
        </p:blipFill>
        <p:spPr>
          <a:xfrm>
            <a:off x="894795" y="0"/>
            <a:ext cx="890587" cy="5143499"/>
          </a:xfrm>
          <a:prstGeom prst="rect">
            <a:avLst/>
          </a:prstGeom>
          <a:noFill/>
          <a:ln>
            <a:noFill/>
          </a:ln>
        </p:spPr>
      </p:pic>
      <p:sp>
        <p:nvSpPr>
          <p:cNvPr id="57" name="Shape 57"/>
          <p:cNvSpPr txBox="1">
            <a:spLocks noGrp="1"/>
          </p:cNvSpPr>
          <p:nvPr>
            <p:ph type="title"/>
          </p:nvPr>
        </p:nvSpPr>
        <p:spPr>
          <a:xfrm>
            <a:off x="894795" y="878511"/>
            <a:ext cx="7792003" cy="1948819"/>
          </a:xfrm>
          <a:prstGeom prst="rect">
            <a:avLst/>
          </a:prstGeom>
          <a:noFill/>
          <a:ln>
            <a:noFill/>
          </a:ln>
        </p:spPr>
        <p:txBody>
          <a:bodyPr lIns="91425" tIns="91425" rIns="91425" bIns="91425" anchor="t" anchorCtr="0"/>
          <a:lstStyle>
            <a:lvl1pPr marL="0" marR="0" lvl="0" indent="0" algn="l" rtl="0">
              <a:lnSpc>
                <a:spcPct val="200000"/>
              </a:lnSpc>
              <a:spcBef>
                <a:spcPts val="0"/>
              </a:spcBef>
              <a:spcAft>
                <a:spcPts val="0"/>
              </a:spcAft>
              <a:buClr>
                <a:schemeClr val="dk2"/>
              </a:buClr>
              <a:buFont typeface="Arial"/>
              <a:buNone/>
              <a:defRPr sz="3600" b="0" i="0" u="none" strike="noStrike" cap="none">
                <a:solidFill>
                  <a:schemeClr val="dk2"/>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pic>
        <p:nvPicPr>
          <p:cNvPr id="58" name="Shape 58" descr="LogoKCJ_3lignes_BlancRGB.png"/>
          <p:cNvPicPr preferRelativeResize="0"/>
          <p:nvPr/>
        </p:nvPicPr>
        <p:blipFill rotWithShape="1">
          <a:blip r:embed="rId3">
            <a:alphaModFix/>
          </a:blip>
          <a:srcRect/>
          <a:stretch/>
        </p:blipFill>
        <p:spPr>
          <a:xfrm>
            <a:off x="5499000" y="3523500"/>
            <a:ext cx="3645000" cy="162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Arial"/>
              <a:buNone/>
              <a:defRPr sz="36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6" name="Shape 146"/>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8" name="Shape 14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DC7F9"/>
              </a:buClr>
              <a:buFont typeface="Arial"/>
              <a:buNone/>
              <a:defRPr sz="1200" b="0" i="0" u="none" strike="noStrike" cap="none">
                <a:solidFill>
                  <a:srgbClr val="8DC7F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Shape 14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DC7F9"/>
              </a:buClr>
              <a:buSzPct val="25000"/>
              <a:buFont typeface="Arial"/>
              <a:buNone/>
            </a:pPr>
            <a:fld id="{00000000-1234-1234-1234-123412341234}" type="slidenum">
              <a:rPr lang="en" sz="1200" b="0" i="0" u="none" strike="noStrike" cap="none">
                <a:solidFill>
                  <a:srgbClr val="8DC7F9"/>
                </a:solidFill>
                <a:latin typeface="Arial"/>
                <a:ea typeface="Arial"/>
                <a:cs typeface="Arial"/>
                <a:sym typeface="Arial"/>
              </a:rPr>
              <a:pPr marL="0" marR="0" lvl="0" indent="0" algn="r" rtl="0">
                <a:lnSpc>
                  <a:spcPct val="100000"/>
                </a:lnSpc>
                <a:spcBef>
                  <a:spcPts val="0"/>
                </a:spcBef>
                <a:spcAft>
                  <a:spcPts val="0"/>
                </a:spcAft>
                <a:buClr>
                  <a:srgbClr val="8DC7F9"/>
                </a:buClr>
                <a:buSzPct val="25000"/>
                <a:buFont typeface="Arial"/>
                <a:buNone/>
              </a:pPr>
              <a:t>‹#›</a:t>
            </a:fld>
            <a:endParaRPr lang="en" sz="1200" b="0" i="0" u="none" strike="noStrike" cap="none">
              <a:solidFill>
                <a:srgbClr val="8DC7F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mailto:educators@kidscodejeunesse.org"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descr="Slide_1.png"/>
          <p:cNvPicPr preferRelativeResize="0"/>
          <p:nvPr/>
        </p:nvPicPr>
        <p:blipFill rotWithShape="1">
          <a:blip r:embed="rId3">
            <a:alphaModFix/>
          </a:blip>
          <a:srcRect l="8067"/>
          <a:stretch/>
        </p:blipFill>
        <p:spPr>
          <a:xfrm>
            <a:off x="1959428" y="9812"/>
            <a:ext cx="7159730" cy="2694489"/>
          </a:xfrm>
          <a:prstGeom prst="rect">
            <a:avLst/>
          </a:prstGeom>
          <a:noFill/>
          <a:ln>
            <a:noFill/>
          </a:ln>
        </p:spPr>
      </p:pic>
      <p:sp>
        <p:nvSpPr>
          <p:cNvPr id="291" name="Shape 291"/>
          <p:cNvSpPr/>
          <p:nvPr/>
        </p:nvSpPr>
        <p:spPr>
          <a:xfrm flipH="1">
            <a:off x="621288" y="1709758"/>
            <a:ext cx="4943487" cy="7391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000" i="0" u="none" strike="noStrike" cap="none">
                <a:solidFill>
                  <a:schemeClr val="lt1"/>
                </a:solidFill>
                <a:latin typeface="Roboto Mono"/>
                <a:ea typeface="Roboto Mono"/>
                <a:cs typeface="Roboto Mono"/>
                <a:sym typeface="Roboto Mono"/>
              </a:rPr>
              <a:t>An Introduction </a:t>
            </a:r>
            <a:r>
              <a:rPr lang="en" sz="3000">
                <a:solidFill>
                  <a:schemeClr val="lt1"/>
                </a:solidFill>
                <a:latin typeface="Roboto Mono"/>
                <a:ea typeface="Roboto Mono"/>
                <a:cs typeface="Roboto Mono"/>
                <a:sym typeface="Roboto Mono"/>
              </a:rPr>
              <a:t>to</a:t>
            </a:r>
          </a:p>
        </p:txBody>
      </p:sp>
      <p:sp>
        <p:nvSpPr>
          <p:cNvPr id="292" name="Shape 292"/>
          <p:cNvSpPr/>
          <p:nvPr/>
        </p:nvSpPr>
        <p:spPr>
          <a:xfrm flipH="1">
            <a:off x="2403565" y="2700698"/>
            <a:ext cx="6084013" cy="739199"/>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000" i="0" u="none" strike="noStrike" cap="none">
                <a:solidFill>
                  <a:schemeClr val="lt1"/>
                </a:solidFill>
                <a:latin typeface="Roboto Mono"/>
                <a:ea typeface="Roboto Mono"/>
                <a:cs typeface="Roboto Mono"/>
                <a:sym typeface="Roboto Mono"/>
              </a:rPr>
              <a:t>Computational Thinking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4492626" y="897751"/>
            <a:ext cx="4651373" cy="38075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sng" strike="noStrike" cap="none" dirty="0">
                <a:solidFill>
                  <a:schemeClr val="lt1"/>
                </a:solidFill>
                <a:latin typeface="Roboto Mono"/>
                <a:ea typeface="Roboto Mono"/>
                <a:cs typeface="Roboto Mono"/>
                <a:sym typeface="Roboto Mono"/>
              </a:rPr>
              <a:t>Pattern Recognition</a:t>
            </a:r>
          </a:p>
          <a:p>
            <a:pPr marL="0" marR="0" lvl="0" indent="0" algn="ctr" rtl="0">
              <a:lnSpc>
                <a:spcPct val="100000"/>
              </a:lnSpc>
              <a:spcBef>
                <a:spcPts val="0"/>
              </a:spcBef>
              <a:spcAft>
                <a:spcPts val="0"/>
              </a:spcAft>
              <a:buClr>
                <a:schemeClr val="lt1"/>
              </a:buClr>
              <a:buSzPct val="25000"/>
              <a:buFont typeface="Arial"/>
              <a:buNone/>
            </a:pPr>
            <a:endParaRPr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Learning to identify </a:t>
            </a: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and use similarities to</a:t>
            </a:r>
          </a:p>
          <a:p>
            <a:pPr marL="0" marR="0" lvl="0" indent="0" algn="ctr" rtl="0">
              <a:lnSpc>
                <a:spcPct val="100000"/>
              </a:lnSpc>
              <a:spcBef>
                <a:spcPts val="0"/>
              </a:spcBef>
              <a:spcAft>
                <a:spcPts val="0"/>
              </a:spcAft>
              <a:buClr>
                <a:schemeClr val="lt1"/>
              </a:buClr>
              <a:buSzPct val="25000"/>
              <a:buFont typeface="Arial"/>
              <a:buNone/>
            </a:pPr>
            <a:endParaRPr sz="2000"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t>
            </a:r>
            <a:r>
              <a:rPr lang="en" sz="2000" b="1" i="1" u="none" strike="noStrike" cap="none" dirty="0">
                <a:solidFill>
                  <a:schemeClr val="lt1"/>
                </a:solidFill>
                <a:latin typeface="Roboto Mono"/>
                <a:ea typeface="Roboto Mono"/>
                <a:cs typeface="Roboto Mono"/>
                <a:sym typeface="Roboto Mono"/>
              </a:rPr>
              <a:t>Simplify</a:t>
            </a:r>
            <a:r>
              <a:rPr lang="en" sz="2000"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t>
            </a:r>
            <a:r>
              <a:rPr lang="en" sz="2000" b="1" i="1" u="none" strike="noStrike" cap="none" dirty="0">
                <a:solidFill>
                  <a:schemeClr val="lt1"/>
                </a:solidFill>
                <a:latin typeface="Roboto Mono"/>
                <a:ea typeface="Roboto Mono"/>
                <a:cs typeface="Roboto Mono"/>
                <a:sym typeface="Roboto Mono"/>
              </a:rPr>
              <a:t>Shorten</a:t>
            </a:r>
            <a:r>
              <a:rPr lang="en" sz="2000" i="1" u="none" strike="noStrike" cap="none" dirty="0">
                <a:solidFill>
                  <a:schemeClr val="lt1"/>
                </a:solidFill>
                <a:latin typeface="Roboto Mono"/>
                <a:ea typeface="Roboto Mono"/>
                <a:cs typeface="Roboto Mono"/>
                <a:sym typeface="Roboto Mono"/>
              </a:rPr>
              <a:t>,</a:t>
            </a: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t>
            </a:r>
            <a:r>
              <a:rPr lang="en" sz="2000" b="1" i="1" u="none" strike="noStrike" cap="none" dirty="0">
                <a:solidFill>
                  <a:schemeClr val="lt1"/>
                </a:solidFill>
                <a:latin typeface="Roboto Mono"/>
                <a:ea typeface="Roboto Mono"/>
                <a:cs typeface="Roboto Mono"/>
                <a:sym typeface="Roboto Mono"/>
              </a:rPr>
              <a:t>Apply similar solutions</a:t>
            </a:r>
          </a:p>
        </p:txBody>
      </p:sp>
      <p:pic>
        <p:nvPicPr>
          <p:cNvPr id="400" name="Shape 400" descr="Picture3.jpg"/>
          <p:cNvPicPr preferRelativeResize="0"/>
          <p:nvPr/>
        </p:nvPicPr>
        <p:blipFill rotWithShape="1">
          <a:blip r:embed="rId3">
            <a:alphaModFix/>
          </a:blip>
          <a:srcRect/>
          <a:stretch/>
        </p:blipFill>
        <p:spPr>
          <a:xfrm>
            <a:off x="757645" y="612575"/>
            <a:ext cx="3017519" cy="3572743"/>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4492625" y="582832"/>
            <a:ext cx="4651374" cy="480831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 </a:t>
            </a:r>
            <a:r>
              <a:rPr lang="en" b="1" i="0" u="sng" strike="noStrike" cap="none" dirty="0">
                <a:solidFill>
                  <a:schemeClr val="lt1"/>
                </a:solidFill>
                <a:latin typeface="Roboto Mono"/>
                <a:ea typeface="Roboto Mono"/>
                <a:cs typeface="Roboto Mono"/>
                <a:sym typeface="Roboto Mono"/>
              </a:rPr>
              <a:t>Abstraction</a:t>
            </a:r>
          </a:p>
          <a:p>
            <a:pPr marL="0" marR="0" lvl="0" indent="0" algn="ctr" rtl="0">
              <a:lnSpc>
                <a:spcPct val="100000"/>
              </a:lnSpc>
              <a:spcBef>
                <a:spcPts val="0"/>
              </a:spcBef>
              <a:spcAft>
                <a:spcPts val="0"/>
              </a:spcAft>
              <a:buClr>
                <a:schemeClr val="lt1"/>
              </a:buClr>
              <a:buSzPct val="25000"/>
              <a:buFont typeface="Arial"/>
              <a:buNone/>
            </a:pPr>
            <a:endParaRPr i="0" u="sng"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sz="2000" i="1" u="none" strike="noStrike" cap="none" dirty="0">
                <a:solidFill>
                  <a:schemeClr val="lt1"/>
                </a:solidFill>
                <a:latin typeface="Roboto Mono"/>
                <a:ea typeface="Roboto Mono"/>
                <a:cs typeface="Roboto Mono"/>
                <a:sym typeface="Roboto Mono"/>
              </a:rPr>
              <a:t>  </a:t>
            </a:r>
            <a:r>
              <a:rPr lang="en" sz="2000" i="0" u="none" strike="noStrike" cap="none" dirty="0">
                <a:solidFill>
                  <a:schemeClr val="lt1"/>
                </a:solidFill>
                <a:latin typeface="Roboto Mono"/>
                <a:ea typeface="Roboto Mono"/>
                <a:cs typeface="Roboto Mono"/>
                <a:sym typeface="Roboto Mono"/>
              </a:rPr>
              <a:t>Reducing to a set of essential characteristics</a:t>
            </a: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Summarizing</a:t>
            </a:r>
          </a:p>
          <a:p>
            <a:pPr marL="0" marR="0" lvl="0" indent="0" algn="ctr" rtl="0">
              <a:lnSpc>
                <a:spcPct val="10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sz="2000" i="0" u="none" strike="noStrike" cap="none" dirty="0">
                <a:solidFill>
                  <a:schemeClr val="lt1"/>
                </a:solidFill>
                <a:latin typeface="Roboto Mono"/>
                <a:ea typeface="Roboto Mono"/>
                <a:cs typeface="Roboto Mono"/>
                <a:sym typeface="Roboto Mono"/>
              </a:rPr>
              <a:t>Non-realistic models</a:t>
            </a:r>
          </a:p>
        </p:txBody>
      </p:sp>
      <p:pic>
        <p:nvPicPr>
          <p:cNvPr id="407" name="Shape 407" descr="globe.jpg"/>
          <p:cNvPicPr preferRelativeResize="0"/>
          <p:nvPr/>
        </p:nvPicPr>
        <p:blipFill rotWithShape="1">
          <a:blip r:embed="rId3">
            <a:alphaModFix/>
          </a:blip>
          <a:srcRect/>
          <a:stretch/>
        </p:blipFill>
        <p:spPr>
          <a:xfrm>
            <a:off x="0" y="402741"/>
            <a:ext cx="1919052" cy="1664242"/>
          </a:xfrm>
          <a:prstGeom prst="rect">
            <a:avLst/>
          </a:prstGeom>
          <a:noFill/>
          <a:ln>
            <a:noFill/>
          </a:ln>
        </p:spPr>
      </p:pic>
      <p:pic>
        <p:nvPicPr>
          <p:cNvPr id="408" name="Shape 408" descr="world2016Q2pie.png"/>
          <p:cNvPicPr preferRelativeResize="0"/>
          <p:nvPr/>
        </p:nvPicPr>
        <p:blipFill rotWithShape="1">
          <a:blip r:embed="rId4">
            <a:alphaModFix/>
          </a:blip>
          <a:srcRect/>
          <a:stretch/>
        </p:blipFill>
        <p:spPr>
          <a:xfrm>
            <a:off x="724499" y="2875674"/>
            <a:ext cx="2781740" cy="1539229"/>
          </a:xfrm>
          <a:prstGeom prst="rect">
            <a:avLst/>
          </a:prstGeom>
          <a:noFill/>
          <a:ln>
            <a:noFill/>
          </a:ln>
        </p:spPr>
      </p:pic>
      <p:pic>
        <p:nvPicPr>
          <p:cNvPr id="409" name="Shape 409" descr="scratch_cat_sprite.png"/>
          <p:cNvPicPr preferRelativeResize="0"/>
          <p:nvPr/>
        </p:nvPicPr>
        <p:blipFill rotWithShape="1">
          <a:blip r:embed="rId5">
            <a:alphaModFix/>
          </a:blip>
          <a:srcRect/>
          <a:stretch/>
        </p:blipFill>
        <p:spPr>
          <a:xfrm>
            <a:off x="2370053" y="1095375"/>
            <a:ext cx="1136185" cy="12256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4492623" y="897751"/>
            <a:ext cx="4651374" cy="38075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800" b="1" i="0" u="none" strike="noStrike" cap="none" dirty="0">
                <a:solidFill>
                  <a:schemeClr val="lt1"/>
                </a:solidFill>
                <a:latin typeface="Roboto Mono"/>
                <a:ea typeface="Roboto Mono"/>
                <a:cs typeface="Roboto Mono"/>
                <a:sym typeface="Roboto Mono"/>
              </a:rPr>
              <a:t>Applying</a:t>
            </a:r>
          </a:p>
          <a:p>
            <a:pPr marL="0" marR="0" lvl="0" indent="0" algn="ctr" rtl="0">
              <a:lnSpc>
                <a:spcPct val="100000"/>
              </a:lnSpc>
              <a:spcBef>
                <a:spcPts val="0"/>
              </a:spcBef>
              <a:spcAft>
                <a:spcPts val="0"/>
              </a:spcAft>
              <a:buClr>
                <a:schemeClr val="lt1"/>
              </a:buClr>
              <a:buSzPct val="25000"/>
              <a:buFont typeface="Arial"/>
              <a:buNone/>
            </a:pPr>
            <a:endParaRPr sz="2800" b="1"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sz="2800" b="1" i="0" u="none" strike="noStrike" cap="none" dirty="0">
                <a:solidFill>
                  <a:srgbClr val="FFFFFF"/>
                </a:solidFill>
                <a:latin typeface="Roboto Mono"/>
                <a:ea typeface="Roboto Mono"/>
                <a:cs typeface="Roboto Mono"/>
                <a:sym typeface="Roboto Mono"/>
              </a:rPr>
              <a:t>Pattern Recognition</a:t>
            </a:r>
          </a:p>
          <a:p>
            <a:pPr marL="0" marR="0" lvl="0" indent="0" algn="ctr" rtl="0">
              <a:lnSpc>
                <a:spcPct val="150000"/>
              </a:lnSpc>
              <a:spcBef>
                <a:spcPts val="0"/>
              </a:spcBef>
              <a:spcAft>
                <a:spcPts val="0"/>
              </a:spcAft>
              <a:buClr>
                <a:schemeClr val="lt1"/>
              </a:buClr>
              <a:buSzPct val="25000"/>
              <a:buFont typeface="Arial"/>
              <a:buNone/>
            </a:pPr>
            <a:r>
              <a:rPr lang="en" sz="2800" b="1" i="0" u="none" strike="noStrike" cap="none" dirty="0">
                <a:solidFill>
                  <a:schemeClr val="lt1"/>
                </a:solidFill>
                <a:latin typeface="Roboto Mono"/>
                <a:ea typeface="Roboto Mono"/>
                <a:cs typeface="Roboto Mono"/>
                <a:sym typeface="Roboto Mono"/>
              </a:rPr>
              <a:t>and</a:t>
            </a:r>
          </a:p>
          <a:p>
            <a:pPr marL="0" marR="0" lvl="0" indent="0" algn="ctr" rtl="0">
              <a:lnSpc>
                <a:spcPct val="150000"/>
              </a:lnSpc>
              <a:spcBef>
                <a:spcPts val="0"/>
              </a:spcBef>
              <a:spcAft>
                <a:spcPts val="0"/>
              </a:spcAft>
              <a:buClr>
                <a:schemeClr val="lt1"/>
              </a:buClr>
              <a:buSzPct val="25000"/>
              <a:buFont typeface="Arial"/>
              <a:buNone/>
            </a:pPr>
            <a:r>
              <a:rPr lang="en" sz="2800" b="1" i="0" u="none" strike="noStrike" cap="none" dirty="0">
                <a:solidFill>
                  <a:srgbClr val="FFFFFF"/>
                </a:solidFill>
                <a:latin typeface="Roboto Mono"/>
                <a:ea typeface="Roboto Mono"/>
                <a:cs typeface="Roboto Mono"/>
                <a:sym typeface="Roboto Mono"/>
              </a:rPr>
              <a:t>Abstraction</a:t>
            </a:r>
          </a:p>
        </p:txBody>
      </p:sp>
      <p:pic>
        <p:nvPicPr>
          <p:cNvPr id="416" name="Shape 416" descr="triangle_pattern.png"/>
          <p:cNvPicPr preferRelativeResize="0"/>
          <p:nvPr/>
        </p:nvPicPr>
        <p:blipFill rotWithShape="1">
          <a:blip r:embed="rId3">
            <a:alphaModFix/>
          </a:blip>
          <a:srcRect/>
          <a:stretch/>
        </p:blipFill>
        <p:spPr>
          <a:xfrm>
            <a:off x="789712" y="922541"/>
            <a:ext cx="2962689" cy="3167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Shape 422"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423" name="Shape 423"/>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4" name="Shape 424"/>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5" name="Shape 425"/>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6" name="Shape 426"/>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7" name="Shape 427"/>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28" name="Shape 428"/>
          <p:cNvSpPr txBox="1"/>
          <p:nvPr/>
        </p:nvSpPr>
        <p:spPr>
          <a:xfrm>
            <a:off x="7012549" y="3571637"/>
            <a:ext cx="20700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Expressing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Understanding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Connecting </a:t>
            </a:r>
            <a:r>
              <a:rPr lang="en" i="0" u="none" strike="noStrike" cap="none">
                <a:solidFill>
                  <a:srgbClr val="FF8939"/>
                </a:solidFill>
                <a:latin typeface="Roboto Mono"/>
                <a:ea typeface="Roboto Mono"/>
                <a:cs typeface="Roboto Mono"/>
                <a:sym typeface="Roboto Mono"/>
              </a:rPr>
              <a:t>/</a:t>
            </a:r>
            <a:r>
              <a:rPr lang="en" i="0" u="none" strike="noStrike" cap="none">
                <a:solidFill>
                  <a:srgbClr val="7F7F7F"/>
                </a:solidFill>
                <a:latin typeface="Roboto Mono"/>
                <a:ea typeface="Roboto Mono"/>
                <a:cs typeface="Roboto Mono"/>
                <a:sym typeface="Roboto Mono"/>
              </a:rPr>
              <a:t> </a:t>
            </a:r>
          </a:p>
        </p:txBody>
      </p:sp>
      <p:sp>
        <p:nvSpPr>
          <p:cNvPr id="429" name="Shape 429"/>
          <p:cNvSpPr txBox="1"/>
          <p:nvPr/>
        </p:nvSpPr>
        <p:spPr>
          <a:xfrm>
            <a:off x="-18248" y="544175"/>
            <a:ext cx="27351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Computational</a:t>
            </a:r>
          </a:p>
        </p:txBody>
      </p:sp>
      <p:sp>
        <p:nvSpPr>
          <p:cNvPr id="430" name="Shape 430"/>
          <p:cNvSpPr txBox="1"/>
          <p:nvPr/>
        </p:nvSpPr>
        <p:spPr>
          <a:xfrm>
            <a:off x="-3326" y="1187175"/>
            <a:ext cx="2016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Thinking</a:t>
            </a:r>
          </a:p>
        </p:txBody>
      </p:sp>
      <p:grpSp>
        <p:nvGrpSpPr>
          <p:cNvPr id="431" name="Shape 431"/>
          <p:cNvGrpSpPr/>
          <p:nvPr/>
        </p:nvGrpSpPr>
        <p:grpSpPr>
          <a:xfrm>
            <a:off x="2323637" y="265870"/>
            <a:ext cx="4750234" cy="4339639"/>
            <a:chOff x="3684851" y="1195383"/>
            <a:chExt cx="4759753" cy="4348335"/>
          </a:xfrm>
        </p:grpSpPr>
        <p:sp>
          <p:nvSpPr>
            <p:cNvPr id="432" name="Shape 432"/>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3" name="Shape 433"/>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4" name="Shape 434"/>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435" name="Shape 435"/>
            <p:cNvSpPr/>
            <p:nvPr/>
          </p:nvSpPr>
          <p:spPr>
            <a:xfrm>
              <a:off x="5863587" y="4507632"/>
              <a:ext cx="21996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436" name="Shape 436"/>
            <p:cNvSpPr/>
            <p:nvPr/>
          </p:nvSpPr>
          <p:spPr>
            <a:xfrm>
              <a:off x="5369083" y="1765760"/>
              <a:ext cx="17024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437" name="Shape 437"/>
            <p:cNvSpPr/>
            <p:nvPr/>
          </p:nvSpPr>
          <p:spPr>
            <a:xfrm>
              <a:off x="3684851" y="3750771"/>
              <a:ext cx="1568700" cy="354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438" name="Shape 438" descr="Heart_Blue.png"/>
          <p:cNvPicPr preferRelativeResize="0"/>
          <p:nvPr/>
        </p:nvPicPr>
        <p:blipFill rotWithShape="1">
          <a:blip r:embed="rId4">
            <a:alphaModFix/>
          </a:blip>
          <a:srcRect/>
          <a:stretch/>
        </p:blipFill>
        <p:spPr>
          <a:xfrm>
            <a:off x="1045820" y="2905066"/>
            <a:ext cx="704700" cy="506699"/>
          </a:xfrm>
          <a:prstGeom prst="rect">
            <a:avLst/>
          </a:prstGeom>
          <a:noFill/>
          <a:ln>
            <a:noFill/>
          </a:ln>
        </p:spPr>
      </p:pic>
      <p:pic>
        <p:nvPicPr>
          <p:cNvPr id="439" name="Shape 439" descr="Heart_Orange"/>
          <p:cNvPicPr preferRelativeResize="0"/>
          <p:nvPr/>
        </p:nvPicPr>
        <p:blipFill rotWithShape="1">
          <a:blip r:embed="rId5">
            <a:alphaModFix/>
          </a:blip>
          <a:srcRect/>
          <a:stretch/>
        </p:blipFill>
        <p:spPr>
          <a:xfrm>
            <a:off x="7305472" y="11617"/>
            <a:ext cx="741900" cy="533700"/>
          </a:xfrm>
          <a:prstGeom prst="rect">
            <a:avLst/>
          </a:prstGeom>
          <a:noFill/>
          <a:ln>
            <a:noFill/>
          </a:ln>
        </p:spPr>
      </p:pic>
      <p:pic>
        <p:nvPicPr>
          <p:cNvPr id="440" name="Shape 440" descr="Heart.png"/>
          <p:cNvPicPr preferRelativeResize="0"/>
          <p:nvPr/>
        </p:nvPicPr>
        <p:blipFill rotWithShape="1">
          <a:blip r:embed="rId6">
            <a:alphaModFix/>
          </a:blip>
          <a:srcRect/>
          <a:stretch/>
        </p:blipFill>
        <p:spPr>
          <a:xfrm>
            <a:off x="7688182" y="2997342"/>
            <a:ext cx="718800" cy="516900"/>
          </a:xfrm>
          <a:prstGeom prst="rect">
            <a:avLst/>
          </a:prstGeom>
          <a:noFill/>
          <a:ln>
            <a:noFill/>
          </a:ln>
        </p:spPr>
      </p:pic>
      <p:sp>
        <p:nvSpPr>
          <p:cNvPr id="441" name="Shape 441"/>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2" name="Shape 442"/>
          <p:cNvSpPr txBox="1"/>
          <p:nvPr/>
        </p:nvSpPr>
        <p:spPr>
          <a:xfrm>
            <a:off x="0" y="3470775"/>
            <a:ext cx="2735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700" b="0" i="0" u="none" strike="noStrike" cap="none">
              <a:solidFill>
                <a:srgbClr val="33AFF7"/>
              </a:solidFill>
              <a:latin typeface="Arial"/>
              <a:ea typeface="Arial"/>
              <a:cs typeface="Arial"/>
              <a:sym typeface="Arial"/>
            </a:endParaRPr>
          </a:p>
        </p:txBody>
      </p:sp>
      <p:sp>
        <p:nvSpPr>
          <p:cNvPr id="443" name="Shape 443"/>
          <p:cNvSpPr txBox="1"/>
          <p:nvPr/>
        </p:nvSpPr>
        <p:spPr>
          <a:xfrm>
            <a:off x="6581952" y="608400"/>
            <a:ext cx="2212500" cy="1215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5215478" y="973951"/>
            <a:ext cx="3510509" cy="38075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sng" strike="noStrike" cap="none" dirty="0">
                <a:solidFill>
                  <a:schemeClr val="lt1"/>
                </a:solidFill>
                <a:latin typeface="Roboto Mono"/>
                <a:ea typeface="Roboto Mono"/>
                <a:cs typeface="Roboto Mono"/>
                <a:sym typeface="Roboto Mono"/>
              </a:rPr>
              <a:t>Logic</a:t>
            </a:r>
          </a:p>
          <a:p>
            <a:pPr marL="0" marR="0" lvl="0" indent="0" algn="l" rtl="0">
              <a:lnSpc>
                <a:spcPct val="100000"/>
              </a:lnSpc>
              <a:spcBef>
                <a:spcPts val="0"/>
              </a:spcBef>
              <a:spcAft>
                <a:spcPts val="0"/>
              </a:spcAft>
              <a:buClr>
                <a:schemeClr val="lt1"/>
              </a:buClr>
              <a:buSzPct val="25000"/>
              <a:buFont typeface="Arial"/>
              <a:buNone/>
            </a:pPr>
            <a:endParaRPr b="1"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Analysing </a:t>
            </a:r>
            <a:br>
              <a:rPr lang="en" b="1" i="0" u="none" strike="noStrike" cap="none" dirty="0">
                <a:solidFill>
                  <a:schemeClr val="lt1"/>
                </a:solidFill>
                <a:latin typeface="Roboto Mono"/>
                <a:ea typeface="Roboto Mono"/>
                <a:cs typeface="Roboto Mono"/>
                <a:sym typeface="Roboto Mono"/>
              </a:rPr>
            </a:br>
            <a:r>
              <a:rPr lang="en" b="1" i="0" u="none" strike="noStrike" cap="none" dirty="0">
                <a:solidFill>
                  <a:schemeClr val="lt1"/>
                </a:solidFill>
                <a:latin typeface="Roboto Mono"/>
                <a:ea typeface="Roboto Mono"/>
                <a:cs typeface="Roboto Mono"/>
                <a:sym typeface="Roboto Mono"/>
              </a:rPr>
              <a:t>and </a:t>
            </a:r>
            <a:br>
              <a:rPr lang="en" b="1" i="0" u="none" strike="noStrike" cap="none" dirty="0">
                <a:solidFill>
                  <a:schemeClr val="lt1"/>
                </a:solidFill>
                <a:latin typeface="Roboto Mono"/>
                <a:ea typeface="Roboto Mono"/>
                <a:cs typeface="Roboto Mono"/>
                <a:sym typeface="Roboto Mono"/>
              </a:rPr>
            </a:br>
            <a:r>
              <a:rPr lang="en" b="1" i="0" u="none" strike="noStrike" cap="none" dirty="0">
                <a:solidFill>
                  <a:schemeClr val="lt1"/>
                </a:solidFill>
                <a:latin typeface="Roboto Mono"/>
                <a:ea typeface="Roboto Mono"/>
                <a:cs typeface="Roboto Mono"/>
                <a:sym typeface="Roboto Mono"/>
              </a:rPr>
              <a:t>Predicting </a:t>
            </a:r>
            <a:br>
              <a:rPr lang="en" b="1" i="0" u="none" strike="noStrike" cap="none" dirty="0">
                <a:solidFill>
                  <a:schemeClr val="lt1"/>
                </a:solidFill>
                <a:latin typeface="Roboto Mono"/>
                <a:ea typeface="Roboto Mono"/>
                <a:cs typeface="Roboto Mono"/>
                <a:sym typeface="Roboto Mono"/>
              </a:rPr>
            </a:br>
            <a:r>
              <a:rPr lang="en" b="1" i="0" u="none" strike="noStrike" cap="none" dirty="0">
                <a:solidFill>
                  <a:schemeClr val="lt1"/>
                </a:solidFill>
                <a:latin typeface="Roboto Mono"/>
                <a:ea typeface="Roboto Mono"/>
                <a:cs typeface="Roboto Mono"/>
                <a:sym typeface="Roboto Mono"/>
              </a:rPr>
              <a:t/>
            </a:r>
            <a:br>
              <a:rPr lang="en" b="1" i="0" u="none" strike="noStrike" cap="none" dirty="0">
                <a:solidFill>
                  <a:schemeClr val="lt1"/>
                </a:solidFill>
                <a:latin typeface="Roboto Mono"/>
                <a:ea typeface="Roboto Mono"/>
                <a:cs typeface="Roboto Mono"/>
                <a:sym typeface="Roboto Mono"/>
              </a:rPr>
            </a:br>
            <a:r>
              <a:rPr lang="en" b="1" i="0" u="none" strike="noStrike" cap="none" dirty="0">
                <a:solidFill>
                  <a:schemeClr val="lt1"/>
                </a:solidFill>
                <a:latin typeface="Roboto Mono"/>
                <a:ea typeface="Roboto Mono"/>
                <a:cs typeface="Roboto Mono"/>
                <a:sym typeface="Roboto Mono"/>
              </a:rPr>
              <a:t>(cause &amp; effect)</a:t>
            </a:r>
          </a:p>
        </p:txBody>
      </p:sp>
      <p:sp>
        <p:nvSpPr>
          <p:cNvPr id="450" name="Shape 450"/>
          <p:cNvSpPr txBox="1"/>
          <p:nvPr/>
        </p:nvSpPr>
        <p:spPr>
          <a:xfrm>
            <a:off x="21300" y="1276350"/>
            <a:ext cx="4398300" cy="3505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1" i="0" u="sng" strike="noStrike" cap="none" dirty="0">
                <a:solidFill>
                  <a:schemeClr val="dk1"/>
                </a:solidFill>
                <a:latin typeface="Roboto Mono"/>
                <a:ea typeface="Roboto Mono"/>
                <a:cs typeface="Roboto Mono"/>
                <a:sym typeface="Roboto Mono"/>
              </a:rPr>
              <a:t>Computational thinking challenge</a:t>
            </a:r>
          </a:p>
          <a:p>
            <a:pPr marL="0" marR="0" lvl="0" indent="0" algn="ctr" rtl="0">
              <a:lnSpc>
                <a:spcPct val="100000"/>
              </a:lnSpc>
              <a:spcBef>
                <a:spcPts val="0"/>
              </a:spcBef>
              <a:spcAft>
                <a:spcPts val="0"/>
              </a:spcAft>
              <a:buClr>
                <a:srgbClr val="000000"/>
              </a:buClr>
              <a:buFont typeface="Arial"/>
              <a:buNone/>
            </a:pPr>
            <a:endParaRPr sz="1800" i="0" u="none" strike="noStrike" cap="none" dirty="0">
              <a:solidFill>
                <a:srgbClr val="FF8B33"/>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en" sz="1800" i="0" u="none" strike="noStrike" cap="none" dirty="0">
                <a:solidFill>
                  <a:schemeClr val="accent4"/>
                </a:solidFill>
                <a:latin typeface="Roboto Mono"/>
                <a:ea typeface="Roboto Mono"/>
                <a:cs typeface="Roboto Mono"/>
                <a:sym typeface="Roboto Mono"/>
              </a:rPr>
              <a:t>If today is Friday, what is the day after the day before the day before tomorrow?</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4631278" y="917850"/>
            <a:ext cx="4512600" cy="41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Applying</a:t>
            </a:r>
          </a:p>
          <a:p>
            <a:pPr marL="0" marR="0" lvl="0" indent="0" algn="ctr" rtl="0">
              <a:lnSpc>
                <a:spcPct val="100000"/>
              </a:lnSpc>
              <a:spcBef>
                <a:spcPts val="0"/>
              </a:spcBef>
              <a:spcAft>
                <a:spcPts val="0"/>
              </a:spcAft>
              <a:buClr>
                <a:schemeClr val="lt1"/>
              </a:buClr>
              <a:buSzPct val="25000"/>
              <a:buFont typeface="Arial"/>
              <a:buNone/>
            </a:pPr>
            <a:endParaRPr b="1"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Decomposition</a:t>
            </a:r>
            <a:r>
              <a:rPr lang="en" b="1" i="0" u="none" strike="noStrike" cap="none" dirty="0">
                <a:solidFill>
                  <a:schemeClr val="lt1"/>
                </a:solidFill>
                <a:latin typeface="Roboto Mono"/>
                <a:ea typeface="Roboto Mono"/>
                <a:cs typeface="Roboto Mono"/>
                <a:sym typeface="Roboto Mono"/>
              </a:rPr>
              <a:t>,</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 Logic</a:t>
            </a:r>
            <a:r>
              <a:rPr lang="en" b="1"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and </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Pattern Recognition</a:t>
            </a:r>
          </a:p>
        </p:txBody>
      </p:sp>
      <p:sp>
        <p:nvSpPr>
          <p:cNvPr id="457" name="Shape 457"/>
          <p:cNvSpPr txBox="1"/>
          <p:nvPr/>
        </p:nvSpPr>
        <p:spPr>
          <a:xfrm>
            <a:off x="798900" y="1166725"/>
            <a:ext cx="3381300" cy="4587900"/>
          </a:xfrm>
          <a:prstGeom prst="rect">
            <a:avLst/>
          </a:prstGeom>
          <a:noFill/>
          <a:ln>
            <a:noFill/>
          </a:ln>
        </p:spPr>
        <p:txBody>
          <a:bodyPr lIns="91425" tIns="91425" rIns="91425" bIns="91425" anchor="t" anchorCtr="0">
            <a:noAutofit/>
          </a:bodyPr>
          <a:lstStyle/>
          <a:p>
            <a:pPr marL="0" marR="0" lvl="0" indent="0" algn="l" rtl="0">
              <a:lnSpc>
                <a:spcPct val="15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If </a:t>
            </a:r>
            <a:r>
              <a:rPr lang="en" sz="1800" i="0" u="none" strike="noStrike" cap="none">
                <a:solidFill>
                  <a:schemeClr val="accent4"/>
                </a:solidFill>
                <a:latin typeface="Roboto Mono"/>
                <a:ea typeface="Roboto Mono"/>
                <a:cs typeface="Roboto Mono"/>
                <a:sym typeface="Roboto Mono"/>
              </a:rPr>
              <a:t>today </a:t>
            </a:r>
            <a:r>
              <a:rPr lang="en" sz="1800" i="0" u="none" strike="noStrike" cap="none">
                <a:solidFill>
                  <a:schemeClr val="dk1"/>
                </a:solidFill>
                <a:latin typeface="Roboto Mono"/>
                <a:ea typeface="Roboto Mono"/>
                <a:cs typeface="Roboto Mono"/>
                <a:sym typeface="Roboto Mono"/>
              </a:rPr>
              <a:t>is </a:t>
            </a:r>
            <a:r>
              <a:rPr lang="en" sz="1800" i="0" u="none" strike="noStrike" cap="none">
                <a:solidFill>
                  <a:schemeClr val="accent4"/>
                </a:solidFill>
                <a:latin typeface="Roboto Mono"/>
                <a:ea typeface="Roboto Mono"/>
                <a:cs typeface="Roboto Mono"/>
                <a:sym typeface="Roboto Mono"/>
              </a:rPr>
              <a:t>Friday,</a:t>
            </a:r>
            <a:r>
              <a:rPr lang="en" sz="1800" i="0" u="none" strike="noStrike" cap="none">
                <a:solidFill>
                  <a:schemeClr val="dk1"/>
                </a:solidFill>
                <a:latin typeface="Roboto Mono"/>
                <a:ea typeface="Roboto Mono"/>
                <a:cs typeface="Roboto Mono"/>
                <a:sym typeface="Roboto Mono"/>
              </a:rPr>
              <a:t> </a:t>
            </a:r>
            <a:br>
              <a:rPr lang="en" sz="1800" i="0" u="none" strike="noStrike" cap="none">
                <a:solidFill>
                  <a:schemeClr val="dk1"/>
                </a:solidFill>
                <a:latin typeface="Roboto Mono"/>
                <a:ea typeface="Roboto Mono"/>
                <a:cs typeface="Roboto Mono"/>
                <a:sym typeface="Roboto Mono"/>
              </a:rPr>
            </a:br>
            <a:r>
              <a:rPr lang="en" sz="1800" i="0" u="none" strike="noStrike" cap="none">
                <a:solidFill>
                  <a:schemeClr val="dk1"/>
                </a:solidFill>
                <a:latin typeface="Roboto Mono"/>
                <a:ea typeface="Roboto Mono"/>
                <a:cs typeface="Roboto Mono"/>
                <a:sym typeface="Roboto Mono"/>
              </a:rPr>
              <a:t>what is </a:t>
            </a:r>
          </a:p>
          <a:p>
            <a:pPr marL="0" marR="0" lvl="0" indent="0" algn="l" rtl="0">
              <a:lnSpc>
                <a:spcPct val="15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the day after </a:t>
            </a:r>
          </a:p>
          <a:p>
            <a:pPr marL="0" marR="0" lvl="0" indent="0" algn="l" rtl="0">
              <a:lnSpc>
                <a:spcPct val="15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the day before </a:t>
            </a:r>
          </a:p>
          <a:p>
            <a:pPr marL="0" marR="0" lvl="0" indent="0" algn="l" rtl="0">
              <a:lnSpc>
                <a:spcPct val="15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the day before </a:t>
            </a:r>
          </a:p>
          <a:p>
            <a:pPr marL="0" marR="0" lvl="0" indent="0" algn="l" rtl="0">
              <a:lnSpc>
                <a:spcPct val="15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tomorrow?</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 sz="2400" b="0" i="0" u="none" strike="noStrike" cap="none">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4631389" y="885700"/>
            <a:ext cx="4512600" cy="5143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Applying</a:t>
            </a:r>
          </a:p>
          <a:p>
            <a:pPr marL="0" marR="0" lvl="0" indent="0" algn="ctr" rtl="0">
              <a:lnSpc>
                <a:spcPct val="100000"/>
              </a:lnSpc>
              <a:spcBef>
                <a:spcPts val="0"/>
              </a:spcBef>
              <a:spcAft>
                <a:spcPts val="0"/>
              </a:spcAft>
              <a:buClr>
                <a:schemeClr val="lt1"/>
              </a:buClr>
              <a:buSzPct val="25000"/>
              <a:buFont typeface="Arial"/>
              <a:buNone/>
            </a:pPr>
            <a:endParaRPr b="1"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Decomposition</a:t>
            </a:r>
            <a:r>
              <a:rPr lang="en" b="1" i="0" u="none" strike="noStrike" cap="none" dirty="0">
                <a:solidFill>
                  <a:schemeClr val="lt1"/>
                </a:solidFill>
                <a:latin typeface="Roboto Mono"/>
                <a:ea typeface="Roboto Mono"/>
                <a:cs typeface="Roboto Mono"/>
                <a:sym typeface="Roboto Mono"/>
              </a:rPr>
              <a:t>,</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 Logic</a:t>
            </a:r>
            <a:r>
              <a:rPr lang="en" b="1"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and </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Pattern Recognition</a:t>
            </a:r>
          </a:p>
        </p:txBody>
      </p:sp>
      <p:sp>
        <p:nvSpPr>
          <p:cNvPr id="464" name="Shape 464"/>
          <p:cNvSpPr txBox="1"/>
          <p:nvPr/>
        </p:nvSpPr>
        <p:spPr>
          <a:xfrm>
            <a:off x="207721" y="1499850"/>
            <a:ext cx="5053800" cy="3510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i="0" u="none" strike="noStrike" cap="none" dirty="0">
                <a:solidFill>
                  <a:schemeClr val="dk1"/>
                </a:solidFill>
                <a:latin typeface="Roboto Mono"/>
                <a:ea typeface="Roboto Mono"/>
                <a:cs typeface="Roboto Mono"/>
                <a:sym typeface="Roboto Mono"/>
              </a:rPr>
              <a:t>If </a:t>
            </a:r>
            <a:r>
              <a:rPr lang="en" sz="1800" i="0" u="none" strike="noStrike" cap="none" dirty="0">
                <a:solidFill>
                  <a:srgbClr val="EB581D"/>
                </a:solidFill>
                <a:latin typeface="Roboto Mono"/>
                <a:ea typeface="Roboto Mono"/>
                <a:cs typeface="Roboto Mono"/>
                <a:sym typeface="Roboto Mono"/>
              </a:rPr>
              <a:t>today </a:t>
            </a:r>
            <a:r>
              <a:rPr lang="en" sz="1800" i="0" u="none" strike="noStrike" cap="none" dirty="0">
                <a:solidFill>
                  <a:schemeClr val="dk1"/>
                </a:solidFill>
                <a:latin typeface="Roboto Mono"/>
                <a:ea typeface="Roboto Mono"/>
                <a:cs typeface="Roboto Mono"/>
                <a:sym typeface="Roboto Mono"/>
              </a:rPr>
              <a:t>is </a:t>
            </a:r>
            <a:r>
              <a:rPr lang="en" sz="1800" i="0" u="none" strike="noStrike" cap="none" dirty="0">
                <a:solidFill>
                  <a:srgbClr val="EB581D"/>
                </a:solidFill>
                <a:latin typeface="Roboto Mono"/>
                <a:ea typeface="Roboto Mono"/>
                <a:cs typeface="Roboto Mono"/>
                <a:sym typeface="Roboto Mono"/>
              </a:rPr>
              <a:t>Friday</a:t>
            </a:r>
            <a:r>
              <a:rPr lang="en" sz="1800" i="0" u="none" strike="noStrike" cap="none" dirty="0">
                <a:solidFill>
                  <a:srgbClr val="33AFF7"/>
                </a:solidFill>
                <a:latin typeface="Roboto Mono"/>
                <a:ea typeface="Roboto Mono"/>
                <a:cs typeface="Roboto Mono"/>
                <a:sym typeface="Roboto Mono"/>
              </a:rPr>
              <a:t>,</a:t>
            </a:r>
            <a:r>
              <a:rPr lang="en" sz="1800" b="1" i="0" u="none" strike="noStrike" cap="none" dirty="0">
                <a:solidFill>
                  <a:srgbClr val="33AFF7"/>
                </a:solidFill>
                <a:latin typeface="Roboto Mono"/>
                <a:ea typeface="Roboto Mono"/>
                <a:cs typeface="Roboto Mono"/>
                <a:sym typeface="Roboto Mono"/>
              </a:rPr>
              <a:t> </a:t>
            </a:r>
            <a:r>
              <a:rPr lang="en" sz="1800" i="0" u="none" strike="noStrike" cap="none" dirty="0">
                <a:solidFill>
                  <a:schemeClr val="dk1"/>
                </a:solidFill>
                <a:latin typeface="Roboto Mono"/>
                <a:ea typeface="Roboto Mono"/>
                <a:cs typeface="Roboto Mono"/>
                <a:sym typeface="Roboto Mono"/>
              </a:rPr>
              <a:t/>
            </a:r>
            <a:br>
              <a:rPr lang="en" sz="1800" i="0" u="none" strike="noStrike" cap="none" dirty="0">
                <a:solidFill>
                  <a:schemeClr val="dk1"/>
                </a:solidFill>
                <a:latin typeface="Roboto Mono"/>
                <a:ea typeface="Roboto Mono"/>
                <a:cs typeface="Roboto Mono"/>
                <a:sym typeface="Roboto Mono"/>
              </a:rPr>
            </a:br>
            <a:r>
              <a:rPr lang="en" sz="1800" i="0" u="none" strike="noStrike" cap="none" dirty="0">
                <a:solidFill>
                  <a:schemeClr val="dk1"/>
                </a:solidFill>
                <a:latin typeface="Roboto Mono"/>
                <a:ea typeface="Roboto Mono"/>
                <a:cs typeface="Roboto Mono"/>
                <a:sym typeface="Roboto Mono"/>
              </a:rPr>
              <a:t>what is </a:t>
            </a:r>
          </a:p>
          <a:p>
            <a:pPr marL="0" marR="0" lvl="0" indent="0" algn="l" rtl="0">
              <a:lnSpc>
                <a:spcPct val="100000"/>
              </a:lnSpc>
              <a:spcBef>
                <a:spcPts val="0"/>
              </a:spcBef>
              <a:spcAft>
                <a:spcPts val="0"/>
              </a:spcAft>
              <a:buClr>
                <a:schemeClr val="dk1"/>
              </a:buClr>
              <a:buSzPct val="25000"/>
              <a:buFont typeface="Arial"/>
              <a:buNone/>
            </a:pPr>
            <a:r>
              <a:rPr lang="en" sz="1800" i="0" u="none" strike="noStrike" cap="none" dirty="0">
                <a:solidFill>
                  <a:schemeClr val="dk1"/>
                </a:solidFill>
                <a:latin typeface="Roboto Mono"/>
                <a:ea typeface="Roboto Mono"/>
                <a:cs typeface="Roboto Mono"/>
                <a:sym typeface="Roboto Mono"/>
              </a:rPr>
              <a:t>  the day after </a:t>
            </a:r>
          </a:p>
          <a:p>
            <a:pPr marL="0" marR="0" lvl="0" indent="0" algn="l" rtl="0">
              <a:lnSpc>
                <a:spcPct val="100000"/>
              </a:lnSpc>
              <a:spcBef>
                <a:spcPts val="0"/>
              </a:spcBef>
              <a:spcAft>
                <a:spcPts val="0"/>
              </a:spcAft>
              <a:buClr>
                <a:schemeClr val="accent2"/>
              </a:buClr>
              <a:buSzPct val="25000"/>
              <a:buFont typeface="Arial"/>
              <a:buNone/>
            </a:pPr>
            <a:r>
              <a:rPr lang="en" sz="1800" i="0" u="none" strike="noStrike" cap="none" dirty="0">
                <a:solidFill>
                  <a:schemeClr val="accent2"/>
                </a:solidFill>
                <a:latin typeface="Roboto Mono"/>
                <a:ea typeface="Roboto Mono"/>
                <a:cs typeface="Roboto Mono"/>
                <a:sym typeface="Roboto Mono"/>
              </a:rPr>
              <a:t>     </a:t>
            </a:r>
            <a:r>
              <a:rPr lang="en" sz="1800" i="0" u="none" strike="noStrike" cap="none" dirty="0">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rgbClr val="0000FF"/>
              </a:buClr>
              <a:buSzPct val="25000"/>
              <a:buFont typeface="Arial"/>
              <a:buNone/>
            </a:pPr>
            <a:r>
              <a:rPr lang="en" sz="1800" i="0" u="none" strike="noStrike" cap="none" dirty="0">
                <a:solidFill>
                  <a:srgbClr val="0000FF"/>
                </a:solidFill>
                <a:latin typeface="Roboto Mono"/>
                <a:ea typeface="Roboto Mono"/>
                <a:cs typeface="Roboto Mono"/>
                <a:sym typeface="Roboto Mono"/>
              </a:rPr>
              <a:t>          </a:t>
            </a:r>
            <a:r>
              <a:rPr lang="en" sz="1800" i="0" u="none" strike="noStrike" cap="none" dirty="0">
                <a:solidFill>
                  <a:schemeClr val="dk1"/>
                </a:solidFill>
                <a:latin typeface="Roboto Mono"/>
                <a:ea typeface="Roboto Mono"/>
                <a:cs typeface="Roboto Mono"/>
                <a:sym typeface="Roboto Mono"/>
              </a:rPr>
              <a:t>the day before         </a:t>
            </a:r>
          </a:p>
          <a:p>
            <a:pPr marL="0" marR="0" lvl="0" indent="0" algn="l" rtl="0">
              <a:lnSpc>
                <a:spcPct val="100000"/>
              </a:lnSpc>
              <a:spcBef>
                <a:spcPts val="0"/>
              </a:spcBef>
              <a:spcAft>
                <a:spcPts val="0"/>
              </a:spcAft>
              <a:buClr>
                <a:schemeClr val="dk1"/>
              </a:buClr>
              <a:buSzPct val="25000"/>
              <a:buFont typeface="Arial"/>
              <a:buNone/>
            </a:pPr>
            <a:r>
              <a:rPr lang="en" sz="1800" i="0" u="none" strike="noStrike" cap="none" dirty="0">
                <a:solidFill>
                  <a:schemeClr val="dk1"/>
                </a:solidFill>
                <a:latin typeface="Roboto Mono"/>
                <a:ea typeface="Roboto Mono"/>
                <a:cs typeface="Roboto Mono"/>
                <a:sym typeface="Roboto Mono"/>
              </a:rPr>
              <a:t>	</a:t>
            </a:r>
            <a:r>
              <a:rPr lang="en" sz="1800" i="0" u="none" strike="noStrike" cap="none" dirty="0">
                <a:solidFill>
                  <a:srgbClr val="008000"/>
                </a:solidFill>
                <a:latin typeface="Roboto Mono"/>
                <a:ea typeface="Roboto Mono"/>
                <a:cs typeface="Roboto Mono"/>
                <a:sym typeface="Roboto Mono"/>
              </a:rPr>
              <a:t>  		</a:t>
            </a:r>
            <a:r>
              <a:rPr lang="en" sz="1800" i="0" u="none" strike="noStrike" cap="none" dirty="0">
                <a:solidFill>
                  <a:schemeClr val="dk1"/>
                </a:solidFill>
                <a:latin typeface="Roboto Mono"/>
                <a:ea typeface="Roboto Mono"/>
                <a:cs typeface="Roboto Mono"/>
                <a:sym typeface="Roboto Mono"/>
              </a:rPr>
              <a:t>tomorrow?</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 sz="18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4631278" y="869775"/>
            <a:ext cx="4512600" cy="5143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b="1" i="0" u="none" strike="noStrike" cap="none">
                <a:solidFill>
                  <a:schemeClr val="lt1"/>
                </a:solidFill>
                <a:latin typeface="Roboto Mono"/>
                <a:ea typeface="Roboto Mono"/>
                <a:cs typeface="Roboto Mono"/>
                <a:sym typeface="Roboto Mono"/>
              </a:rPr>
              <a:t>Applying</a:t>
            </a:r>
          </a:p>
          <a:p>
            <a:pPr marL="0" marR="0" lvl="0" indent="0" algn="ctr" rtl="0">
              <a:lnSpc>
                <a:spcPct val="100000"/>
              </a:lnSpc>
              <a:spcBef>
                <a:spcPts val="0"/>
              </a:spcBef>
              <a:spcAft>
                <a:spcPts val="0"/>
              </a:spcAft>
              <a:buClr>
                <a:schemeClr val="lt1"/>
              </a:buClr>
              <a:buSzPct val="25000"/>
              <a:buFont typeface="Arial"/>
              <a:buNone/>
            </a:pPr>
            <a:endParaRPr b="1" i="0" u="none" strike="noStrike" cap="none">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b="1" i="1" u="none" strike="noStrike" cap="none">
                <a:solidFill>
                  <a:schemeClr val="lt1"/>
                </a:solidFill>
                <a:latin typeface="Roboto Mono"/>
                <a:ea typeface="Roboto Mono"/>
                <a:cs typeface="Roboto Mono"/>
                <a:sym typeface="Roboto Mono"/>
              </a:rPr>
              <a:t>Decomposition</a:t>
            </a:r>
            <a:r>
              <a:rPr lang="en" b="1" i="0" u="none" strike="noStrike" cap="none">
                <a:solidFill>
                  <a:schemeClr val="lt1"/>
                </a:solidFill>
                <a:latin typeface="Roboto Mono"/>
                <a:ea typeface="Roboto Mono"/>
                <a:cs typeface="Roboto Mono"/>
                <a:sym typeface="Roboto Mono"/>
              </a:rPr>
              <a:t>,</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a:solidFill>
                  <a:schemeClr val="lt1"/>
                </a:solidFill>
                <a:latin typeface="Roboto Mono"/>
                <a:ea typeface="Roboto Mono"/>
                <a:cs typeface="Roboto Mono"/>
                <a:sym typeface="Roboto Mono"/>
              </a:rPr>
              <a:t> Logic</a:t>
            </a:r>
            <a:r>
              <a:rPr lang="en" b="1" i="0" u="none" strike="noStrike" cap="none">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b="1" i="0" u="none" strike="noStrike" cap="none">
                <a:solidFill>
                  <a:schemeClr val="lt1"/>
                </a:solidFill>
                <a:latin typeface="Roboto Mono"/>
                <a:ea typeface="Roboto Mono"/>
                <a:cs typeface="Roboto Mono"/>
                <a:sym typeface="Roboto Mono"/>
              </a:rPr>
              <a:t>and </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a:solidFill>
                  <a:schemeClr val="lt1"/>
                </a:solidFill>
                <a:latin typeface="Roboto Mono"/>
                <a:ea typeface="Roboto Mono"/>
                <a:cs typeface="Roboto Mono"/>
                <a:sym typeface="Roboto Mono"/>
              </a:rPr>
              <a:t>Pattern Recognition</a:t>
            </a:r>
          </a:p>
        </p:txBody>
      </p:sp>
      <p:sp>
        <p:nvSpPr>
          <p:cNvPr id="471" name="Shape 471"/>
          <p:cNvSpPr txBox="1"/>
          <p:nvPr/>
        </p:nvSpPr>
        <p:spPr>
          <a:xfrm>
            <a:off x="70949" y="1341466"/>
            <a:ext cx="4398300" cy="3219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en" sz="1800" i="0" u="none" strike="noStrike" cap="none">
                <a:solidFill>
                  <a:schemeClr val="accent4"/>
                </a:solidFill>
                <a:latin typeface="Roboto Mono"/>
                <a:ea typeface="Roboto Mono"/>
                <a:cs typeface="Roboto Mono"/>
                <a:sym typeface="Roboto Mono"/>
              </a:rPr>
              <a:t>Is this a simpler problem now?</a:t>
            </a:r>
          </a:p>
          <a:p>
            <a:pPr marL="0" marR="0" lvl="0" indent="0" algn="l" rtl="0">
              <a:lnSpc>
                <a:spcPct val="100000"/>
              </a:lnSpc>
              <a:spcBef>
                <a:spcPts val="0"/>
              </a:spcBef>
              <a:spcAft>
                <a:spcPts val="0"/>
              </a:spcAft>
              <a:buClr>
                <a:srgbClr val="000000"/>
              </a:buClr>
              <a:buFont typeface="Arial"/>
              <a:buNone/>
            </a:pPr>
            <a:endParaRPr sz="1800" i="0" u="none" strike="noStrike" cap="none">
              <a:solidFill>
                <a:srgbClr val="FF8B33"/>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rial"/>
              <a:buNone/>
            </a:pPr>
            <a:r>
              <a:rPr lang="en" sz="1800" i="0" u="none" strike="noStrike" cap="none">
                <a:solidFill>
                  <a:schemeClr val="dk1"/>
                </a:solidFill>
                <a:latin typeface="Roboto Mono"/>
                <a:ea typeface="Roboto Mono"/>
                <a:cs typeface="Roboto Mono"/>
                <a:sym typeface="Roboto Mono"/>
              </a:rPr>
              <a:t>If today is Friday, what is </a:t>
            </a:r>
            <a:br>
              <a:rPr lang="en" sz="1800" i="0" u="none" strike="noStrike" cap="none">
                <a:solidFill>
                  <a:schemeClr val="dk1"/>
                </a:solidFill>
                <a:latin typeface="Roboto Mono"/>
                <a:ea typeface="Roboto Mono"/>
                <a:cs typeface="Roboto Mono"/>
                <a:sym typeface="Roboto Mono"/>
              </a:rPr>
            </a:br>
            <a:r>
              <a:rPr lang="en" sz="1800" i="0" u="none" strike="noStrike" cap="none">
                <a:solidFill>
                  <a:schemeClr val="accent4"/>
                </a:solidFill>
                <a:latin typeface="Roboto Mono"/>
                <a:ea typeface="Roboto Mono"/>
                <a:cs typeface="Roboto Mono"/>
                <a:sym typeface="Roboto Mono"/>
              </a:rPr>
              <a:t>(</a:t>
            </a:r>
            <a:r>
              <a:rPr lang="en" sz="1800" i="0" u="none" strike="noStrike" cap="none">
                <a:solidFill>
                  <a:schemeClr val="dk1"/>
                </a:solidFill>
                <a:latin typeface="Roboto Mono"/>
                <a:ea typeface="Roboto Mono"/>
                <a:cs typeface="Roboto Mono"/>
                <a:sym typeface="Roboto Mono"/>
              </a:rPr>
              <a:t>the day after </a:t>
            </a:r>
            <a:r>
              <a:rPr lang="en" sz="1800" i="0" u="none" strike="noStrike" cap="none">
                <a:solidFill>
                  <a:schemeClr val="accent4"/>
                </a:solidFill>
                <a:latin typeface="Roboto Mono"/>
                <a:ea typeface="Roboto Mono"/>
                <a:cs typeface="Roboto Mono"/>
                <a:sym typeface="Roboto Mono"/>
              </a:rPr>
              <a:t>(</a:t>
            </a:r>
            <a:r>
              <a:rPr lang="en" sz="1800" i="0" u="none" strike="noStrike" cap="none">
                <a:solidFill>
                  <a:schemeClr val="dk1"/>
                </a:solidFill>
                <a:latin typeface="Roboto Mono"/>
                <a:ea typeface="Roboto Mono"/>
                <a:cs typeface="Roboto Mono"/>
                <a:sym typeface="Roboto Mono"/>
              </a:rPr>
              <a:t>the day before </a:t>
            </a:r>
            <a:r>
              <a:rPr lang="en" sz="1800" i="0" u="none" strike="noStrike" cap="none">
                <a:solidFill>
                  <a:schemeClr val="accent4"/>
                </a:solidFill>
                <a:latin typeface="Roboto Mono"/>
                <a:ea typeface="Roboto Mono"/>
                <a:cs typeface="Roboto Mono"/>
                <a:sym typeface="Roboto Mono"/>
              </a:rPr>
              <a:t>(</a:t>
            </a:r>
            <a:r>
              <a:rPr lang="en" sz="1800" i="0" u="none" strike="noStrike" cap="none">
                <a:solidFill>
                  <a:schemeClr val="dk1"/>
                </a:solidFill>
                <a:latin typeface="Roboto Mono"/>
                <a:ea typeface="Roboto Mono"/>
                <a:cs typeface="Roboto Mono"/>
                <a:sym typeface="Roboto Mono"/>
              </a:rPr>
              <a:t>the day before </a:t>
            </a:r>
            <a:r>
              <a:rPr lang="en" sz="1800" i="0" u="none" strike="noStrike" cap="none">
                <a:solidFill>
                  <a:schemeClr val="accent4"/>
                </a:solidFill>
                <a:latin typeface="Roboto Mono"/>
                <a:ea typeface="Roboto Mono"/>
                <a:cs typeface="Roboto Mono"/>
                <a:sym typeface="Roboto Mono"/>
              </a:rPr>
              <a:t>(</a:t>
            </a:r>
            <a:r>
              <a:rPr lang="en" sz="1800" i="0" u="none" strike="noStrike" cap="none">
                <a:solidFill>
                  <a:schemeClr val="dk1"/>
                </a:solidFill>
                <a:latin typeface="Roboto Mono"/>
                <a:ea typeface="Roboto Mono"/>
                <a:cs typeface="Roboto Mono"/>
                <a:sym typeface="Roboto Mono"/>
              </a:rPr>
              <a:t>tomorrow</a:t>
            </a:r>
            <a:r>
              <a:rPr lang="en" sz="1800" i="0" u="none" strike="noStrike" cap="none">
                <a:solidFill>
                  <a:schemeClr val="accent4"/>
                </a:solidFill>
                <a:latin typeface="Roboto Mono"/>
                <a:ea typeface="Roboto Mono"/>
                <a:cs typeface="Roboto Mono"/>
                <a:sym typeface="Roboto Mono"/>
              </a:rPr>
              <a:t>))))</a:t>
            </a:r>
            <a:r>
              <a:rPr lang="en" sz="1800" i="0" u="none" strike="noStrike" cap="none">
                <a:solidFill>
                  <a:schemeClr val="dk1"/>
                </a:solidFill>
                <a:latin typeface="Roboto Mono"/>
                <a:ea typeface="Roboto Mono"/>
                <a:cs typeface="Roboto Mono"/>
                <a:sym typeface="Roboto Mono"/>
              </a:rPr>
              <a:t> ?</a:t>
            </a:r>
          </a:p>
          <a:p>
            <a:pPr marL="0" marR="0" lvl="0" indent="0" algn="l" rtl="0">
              <a:lnSpc>
                <a:spcPct val="100000"/>
              </a:lnSpc>
              <a:spcBef>
                <a:spcPts val="0"/>
              </a:spcBef>
              <a:spcAft>
                <a:spcPts val="0"/>
              </a:spcAft>
              <a:buClr>
                <a:srgbClr val="000000"/>
              </a:buClr>
              <a:buFont typeface="Arial"/>
              <a:buNone/>
            </a:pPr>
            <a:endParaRPr sz="3200" b="0" i="0" u="none" strike="noStrike" cap="none">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 sz="3200" b="0" i="0" u="none" strike="noStrike" cap="none">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4699000" y="590550"/>
            <a:ext cx="4445100" cy="4906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4"/>
              </a:buClr>
              <a:buSzPct val="25000"/>
              <a:buFont typeface="Arial"/>
              <a:buNone/>
            </a:pPr>
            <a:r>
              <a:rPr lang="en" sz="2200" b="1" i="0" u="none" strike="noStrike" cap="none" dirty="0">
                <a:solidFill>
                  <a:schemeClr val="lt1"/>
                </a:solidFill>
                <a:latin typeface="Roboto Mono"/>
                <a:ea typeface="Roboto Mono"/>
                <a:cs typeface="Roboto Mono"/>
                <a:sym typeface="Roboto Mono"/>
              </a:rPr>
              <a:t> Computational thinking applied!</a:t>
            </a:r>
            <a:r>
              <a:rPr lang="en" b="1" i="0" u="none" strike="noStrike" cap="none" dirty="0">
                <a:solidFill>
                  <a:schemeClr val="lt1"/>
                </a:solidFill>
                <a:latin typeface="Roboto Mono"/>
                <a:ea typeface="Roboto Mono"/>
                <a:cs typeface="Roboto Mono"/>
                <a:sym typeface="Roboto Mono"/>
              </a:rPr>
              <a:t/>
            </a:r>
            <a:br>
              <a:rPr lang="en" b="1" i="0" u="none" strike="noStrike" cap="none" dirty="0">
                <a:solidFill>
                  <a:schemeClr val="lt1"/>
                </a:solidFill>
                <a:latin typeface="Roboto Mono"/>
                <a:ea typeface="Roboto Mono"/>
                <a:cs typeface="Roboto Mono"/>
                <a:sym typeface="Roboto Mono"/>
              </a:rPr>
            </a:br>
            <a:endParaRPr lang="en" b="1" i="0" u="none" strike="noStrike" cap="none" dirty="0">
              <a:solidFill>
                <a:schemeClr val="lt1"/>
              </a:solidFill>
              <a:latin typeface="Roboto Mono"/>
              <a:ea typeface="Roboto Mono"/>
              <a:cs typeface="Roboto Mono"/>
              <a:sym typeface="Roboto Mono"/>
            </a:endParaRPr>
          </a:p>
          <a:p>
            <a:pPr marL="0" marR="0" lvl="0" indent="-19050" algn="l" rtl="0">
              <a:lnSpc>
                <a:spcPct val="100000"/>
              </a:lnSpc>
              <a:spcBef>
                <a:spcPts val="0"/>
              </a:spcBef>
              <a:spcAft>
                <a:spcPts val="0"/>
              </a:spcAft>
              <a:buClr>
                <a:schemeClr val="accent4"/>
              </a:buClr>
              <a:buSzPct val="100000"/>
              <a:buFont typeface="Roboto Mono"/>
              <a:buChar char="✓"/>
            </a:pPr>
            <a:r>
              <a:rPr lang="en" sz="2200" b="1" i="0" u="none" strike="noStrike" cap="none" dirty="0">
                <a:solidFill>
                  <a:schemeClr val="lt1"/>
                </a:solidFill>
                <a:latin typeface="Roboto Mono"/>
                <a:ea typeface="Roboto Mono"/>
                <a:cs typeface="Roboto Mono"/>
                <a:sym typeface="Roboto Mono"/>
              </a:rPr>
              <a:t> Decomposition</a:t>
            </a:r>
            <a:br>
              <a:rPr lang="en" sz="2200" b="1" i="0" u="none" strike="noStrike" cap="none" dirty="0">
                <a:solidFill>
                  <a:schemeClr val="lt1"/>
                </a:solidFill>
                <a:latin typeface="Roboto Mono"/>
                <a:ea typeface="Roboto Mono"/>
                <a:cs typeface="Roboto Mono"/>
                <a:sym typeface="Roboto Mono"/>
              </a:rPr>
            </a:br>
            <a:endParaRPr lang="en" sz="2200" b="1" i="0" u="none" strike="noStrike" cap="none" dirty="0">
              <a:solidFill>
                <a:schemeClr val="lt1"/>
              </a:solidFill>
              <a:latin typeface="Roboto Mono"/>
              <a:ea typeface="Roboto Mono"/>
              <a:cs typeface="Roboto Mono"/>
              <a:sym typeface="Roboto Mono"/>
            </a:endParaRPr>
          </a:p>
          <a:p>
            <a:pPr marL="0" marR="0" lvl="0" indent="-19050" algn="l" rtl="0">
              <a:lnSpc>
                <a:spcPct val="100000"/>
              </a:lnSpc>
              <a:spcBef>
                <a:spcPts val="0"/>
              </a:spcBef>
              <a:spcAft>
                <a:spcPts val="0"/>
              </a:spcAft>
              <a:buClr>
                <a:schemeClr val="accent4"/>
              </a:buClr>
              <a:buSzPct val="100000"/>
              <a:buFont typeface="Roboto Mono"/>
              <a:buChar char="✓"/>
            </a:pPr>
            <a:r>
              <a:rPr lang="en" sz="2200" b="1" i="0" u="none" strike="noStrike" cap="none" dirty="0">
                <a:solidFill>
                  <a:schemeClr val="lt1"/>
                </a:solidFill>
                <a:latin typeface="Roboto Mono"/>
                <a:ea typeface="Roboto Mono"/>
                <a:cs typeface="Roboto Mono"/>
                <a:sym typeface="Roboto Mono"/>
              </a:rPr>
              <a:t> Logic</a:t>
            </a:r>
            <a:br>
              <a:rPr lang="en" sz="2200" b="1" i="0" u="none" strike="noStrike" cap="none" dirty="0">
                <a:solidFill>
                  <a:schemeClr val="lt1"/>
                </a:solidFill>
                <a:latin typeface="Roboto Mono"/>
                <a:ea typeface="Roboto Mono"/>
                <a:cs typeface="Roboto Mono"/>
                <a:sym typeface="Roboto Mono"/>
              </a:rPr>
            </a:br>
            <a:endParaRPr lang="en" sz="2200" b="1" i="0" u="none" strike="noStrike" cap="none" dirty="0">
              <a:solidFill>
                <a:schemeClr val="lt1"/>
              </a:solidFill>
              <a:latin typeface="Roboto Mono"/>
              <a:ea typeface="Roboto Mono"/>
              <a:cs typeface="Roboto Mono"/>
              <a:sym typeface="Roboto Mono"/>
            </a:endParaRPr>
          </a:p>
          <a:p>
            <a:pPr marL="0" marR="0" lvl="0" indent="-19050" algn="l" rtl="0">
              <a:lnSpc>
                <a:spcPct val="100000"/>
              </a:lnSpc>
              <a:spcBef>
                <a:spcPts val="0"/>
              </a:spcBef>
              <a:spcAft>
                <a:spcPts val="0"/>
              </a:spcAft>
              <a:buClr>
                <a:schemeClr val="accent4"/>
              </a:buClr>
              <a:buSzPct val="100000"/>
              <a:buFont typeface="Roboto Mono"/>
              <a:buChar char="✓"/>
            </a:pPr>
            <a:r>
              <a:rPr lang="en" sz="2200" b="1" i="0" u="none" strike="noStrike" cap="none" dirty="0">
                <a:solidFill>
                  <a:schemeClr val="lt1"/>
                </a:solidFill>
                <a:latin typeface="Roboto Mono"/>
                <a:ea typeface="Roboto Mono"/>
                <a:cs typeface="Roboto Mono"/>
                <a:sym typeface="Roboto Mono"/>
              </a:rPr>
              <a:t> Pattern Recognition</a:t>
            </a:r>
            <a:br>
              <a:rPr lang="en" sz="2200" b="1" i="0" u="none" strike="noStrike" cap="none" dirty="0">
                <a:solidFill>
                  <a:schemeClr val="lt1"/>
                </a:solidFill>
                <a:latin typeface="Roboto Mono"/>
                <a:ea typeface="Roboto Mono"/>
                <a:cs typeface="Roboto Mono"/>
                <a:sym typeface="Roboto Mono"/>
              </a:rPr>
            </a:br>
            <a:endParaRPr lang="en" sz="2200" b="1" i="0" u="none" strike="noStrike" cap="none" dirty="0">
              <a:solidFill>
                <a:schemeClr val="lt1"/>
              </a:solidFill>
              <a:latin typeface="Roboto Mono"/>
              <a:ea typeface="Roboto Mono"/>
              <a:cs typeface="Roboto Mono"/>
              <a:sym typeface="Roboto Mono"/>
            </a:endParaRPr>
          </a:p>
          <a:p>
            <a:pPr marL="0" marR="0" lvl="0" indent="-19050" algn="l" rtl="0">
              <a:lnSpc>
                <a:spcPct val="100000"/>
              </a:lnSpc>
              <a:spcBef>
                <a:spcPts val="0"/>
              </a:spcBef>
              <a:spcAft>
                <a:spcPts val="0"/>
              </a:spcAft>
              <a:buClr>
                <a:schemeClr val="accent4"/>
              </a:buClr>
              <a:buSzPct val="100000"/>
              <a:buFont typeface="Roboto Mono"/>
              <a:buChar char="✓"/>
            </a:pPr>
            <a:r>
              <a:rPr lang="en" sz="2200" b="1" i="0" u="none" strike="noStrike" cap="none" dirty="0">
                <a:solidFill>
                  <a:schemeClr val="lt1"/>
                </a:solidFill>
                <a:latin typeface="Roboto Mono"/>
                <a:ea typeface="Roboto Mono"/>
                <a:cs typeface="Roboto Mono"/>
                <a:sym typeface="Roboto Mono"/>
              </a:rPr>
              <a:t> Algorithm</a:t>
            </a:r>
          </a:p>
          <a:p>
            <a:pPr marL="0" marR="0" lvl="0" indent="0" algn="l" rtl="0">
              <a:lnSpc>
                <a:spcPct val="100000"/>
              </a:lnSpc>
              <a:spcBef>
                <a:spcPts val="0"/>
              </a:spcBef>
              <a:spcAft>
                <a:spcPts val="0"/>
              </a:spcAft>
              <a:buClr>
                <a:schemeClr val="dk2"/>
              </a:buClr>
              <a:buSzPct val="75000"/>
              <a:buFont typeface="Noto Sans Symbols"/>
              <a:buNone/>
            </a:pPr>
            <a:endParaRPr sz="3200" b="1" i="0" u="none" strike="noStrike" cap="none" dirty="0">
              <a:solidFill>
                <a:schemeClr val="lt1"/>
              </a:solidFill>
              <a:latin typeface="Arial"/>
              <a:ea typeface="Arial"/>
              <a:cs typeface="Arial"/>
              <a:sym typeface="Arial"/>
            </a:endParaRPr>
          </a:p>
        </p:txBody>
      </p:sp>
      <p:sp>
        <p:nvSpPr>
          <p:cNvPr id="478" name="Shape 478"/>
          <p:cNvSpPr txBox="1"/>
          <p:nvPr/>
        </p:nvSpPr>
        <p:spPr>
          <a:xfrm>
            <a:off x="61340" y="1058750"/>
            <a:ext cx="4398425" cy="3479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Arial"/>
              <a:buNone/>
            </a:pPr>
            <a:r>
              <a:rPr lang="en" sz="1800" b="1" i="0" u="none" strike="noStrike" cap="none" dirty="0">
                <a:solidFill>
                  <a:schemeClr val="dk1"/>
                </a:solidFill>
                <a:latin typeface="Roboto Mono"/>
                <a:ea typeface="Roboto Mono"/>
                <a:cs typeface="Roboto Mono"/>
                <a:sym typeface="Roboto Mono"/>
              </a:rPr>
              <a:t>If today is Friday, what is the day after the day before the day before tomorrow?</a:t>
            </a:r>
          </a:p>
          <a:p>
            <a:pPr marL="0" marR="0" lvl="0" indent="0" algn="l" rtl="0">
              <a:lnSpc>
                <a:spcPct val="100000"/>
              </a:lnSpc>
              <a:spcBef>
                <a:spcPts val="0"/>
              </a:spcBef>
              <a:spcAft>
                <a:spcPts val="0"/>
              </a:spcAft>
              <a:buClr>
                <a:srgbClr val="000000"/>
              </a:buClr>
              <a:buFont typeface="Arial"/>
              <a:buNone/>
            </a:pPr>
            <a:endParaRPr sz="2400" b="0" i="0" u="none" strike="noStrike" cap="none" dirty="0">
              <a:solidFill>
                <a:srgbClr val="FF8B33"/>
              </a:solidFill>
              <a:latin typeface="Calibri"/>
              <a:ea typeface="Calibri"/>
              <a:cs typeface="Calibri"/>
              <a:sym typeface="Calibri"/>
            </a:endParaRPr>
          </a:p>
          <a:p>
            <a:pPr marL="0" marR="0" lvl="0" indent="0" algn="l" rtl="0">
              <a:lnSpc>
                <a:spcPct val="100000"/>
              </a:lnSpc>
              <a:spcBef>
                <a:spcPts val="0"/>
              </a:spcBef>
              <a:spcAft>
                <a:spcPts val="0"/>
              </a:spcAft>
              <a:buClr>
                <a:srgbClr val="FF8B33"/>
              </a:buClr>
              <a:buSzPct val="25000"/>
              <a:buFont typeface="Calibri"/>
              <a:buNone/>
            </a:pPr>
            <a:r>
              <a:rPr lang="en" sz="2400" b="0" i="0" u="none" strike="noStrike" cap="none" dirty="0">
                <a:solidFill>
                  <a:srgbClr val="FF8B33"/>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p:nvPr/>
        </p:nvSpPr>
        <p:spPr>
          <a:xfrm flipH="1">
            <a:off x="1395915" y="2065867"/>
            <a:ext cx="6411149"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5" name="Shape 485"/>
          <p:cNvSpPr txBox="1">
            <a:spLocks noGrp="1"/>
          </p:cNvSpPr>
          <p:nvPr>
            <p:ph type="title"/>
          </p:nvPr>
        </p:nvSpPr>
        <p:spPr>
          <a:xfrm>
            <a:off x="1395915" y="2065867"/>
            <a:ext cx="6411149" cy="873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4800" b="1" i="0" u="none" strike="noStrike" cap="none">
                <a:solidFill>
                  <a:schemeClr val="dk2"/>
                </a:solidFill>
                <a:latin typeface="Roboto Mono"/>
                <a:ea typeface="Roboto Mono"/>
                <a:cs typeface="Roboto Mono"/>
                <a:sym typeface="Roboto Mono"/>
              </a:rPr>
              <a:t>Practices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p:nvPr/>
        </p:nvSpPr>
        <p:spPr>
          <a:xfrm flipH="1">
            <a:off x="567663" y="261937"/>
            <a:ext cx="4761981" cy="87360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none">
                <a:solidFill>
                  <a:schemeClr val="lt1"/>
                </a:solidFill>
                <a:latin typeface="Roboto Mono"/>
                <a:ea typeface="Roboto Mono"/>
                <a:cs typeface="Roboto Mono"/>
                <a:sym typeface="Roboto Mono"/>
              </a:rPr>
              <a:t>Inspire &amp; Empower</a:t>
            </a:r>
          </a:p>
        </p:txBody>
      </p:sp>
      <p:sp>
        <p:nvSpPr>
          <p:cNvPr id="298" name="Shape 298"/>
          <p:cNvSpPr/>
          <p:nvPr/>
        </p:nvSpPr>
        <p:spPr>
          <a:xfrm flipH="1">
            <a:off x="570098" y="1248282"/>
            <a:ext cx="5909078" cy="873600"/>
          </a:xfrm>
          <a:prstGeom prst="rect">
            <a:avLst/>
          </a:prstGeom>
          <a:solidFill>
            <a:schemeClr val="dk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none">
                <a:solidFill>
                  <a:schemeClr val="lt1"/>
                </a:solidFill>
                <a:latin typeface="Roboto Mono"/>
                <a:ea typeface="Roboto Mono"/>
                <a:cs typeface="Roboto Mono"/>
                <a:sym typeface="Roboto Mono"/>
              </a:rPr>
              <a:t>Canadian Children with</a:t>
            </a:r>
          </a:p>
        </p:txBody>
      </p:sp>
      <p:sp>
        <p:nvSpPr>
          <p:cNvPr id="299" name="Shape 299"/>
          <p:cNvSpPr/>
          <p:nvPr/>
        </p:nvSpPr>
        <p:spPr>
          <a:xfrm>
            <a:off x="567666" y="2226805"/>
            <a:ext cx="6117300" cy="17543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500" i="0" u="none" strike="noStrike" cap="none">
                <a:solidFill>
                  <a:schemeClr val="dk1"/>
                </a:solidFill>
                <a:latin typeface="Roboto Mono"/>
                <a:ea typeface="Roboto Mono"/>
                <a:cs typeface="Roboto Mono"/>
                <a:sym typeface="Roboto Mono"/>
              </a:rPr>
              <a:t>We are a Canadian not for profit organization dedicated to </a:t>
            </a:r>
            <a:r>
              <a:rPr lang="en" sz="1500" i="0" u="none" strike="noStrike" cap="none">
                <a:solidFill>
                  <a:schemeClr val="dk2"/>
                </a:solidFill>
                <a:latin typeface="Roboto Mono"/>
                <a:ea typeface="Roboto Mono"/>
                <a:cs typeface="Roboto Mono"/>
                <a:sym typeface="Roboto Mono"/>
              </a:rPr>
              <a:t>empowering</a:t>
            </a:r>
            <a:r>
              <a:rPr lang="en" sz="1500" b="1" i="0" u="none" strike="noStrike" cap="none">
                <a:solidFill>
                  <a:schemeClr val="dk1"/>
                </a:solidFill>
                <a:latin typeface="Roboto Mono"/>
                <a:ea typeface="Roboto Mono"/>
                <a:cs typeface="Roboto Mono"/>
                <a:sym typeface="Roboto Mono"/>
              </a:rPr>
              <a:t> </a:t>
            </a:r>
            <a:r>
              <a:rPr lang="en" sz="1500" i="0" u="none" strike="noStrike" cap="none">
                <a:solidFill>
                  <a:schemeClr val="dk1"/>
                </a:solidFill>
                <a:latin typeface="Roboto Mono"/>
                <a:ea typeface="Roboto Mono"/>
                <a:cs typeface="Roboto Mono"/>
                <a:sym typeface="Roboto Mono"/>
              </a:rPr>
              <a:t>kids, teachers and parents with the skills we all need to thrive in a technology driven society. </a:t>
            </a:r>
          </a:p>
          <a:p>
            <a:pPr marL="0" marR="0" lvl="0" indent="0" algn="l" rtl="0">
              <a:lnSpc>
                <a:spcPct val="100000"/>
              </a:lnSpc>
              <a:spcBef>
                <a:spcPts val="0"/>
              </a:spcBef>
              <a:spcAft>
                <a:spcPts val="0"/>
              </a:spcAft>
              <a:buClr>
                <a:srgbClr val="000000"/>
              </a:buClr>
              <a:buFont typeface="Arial"/>
              <a:buNone/>
            </a:pPr>
            <a:endParaRPr sz="150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ct val="25000"/>
              <a:buFont typeface="Arial"/>
              <a:buNone/>
            </a:pPr>
            <a:r>
              <a:rPr lang="en" sz="1500" i="0" u="none" strike="noStrike" cap="none">
                <a:solidFill>
                  <a:schemeClr val="dk1"/>
                </a:solidFill>
                <a:latin typeface="Roboto Mono"/>
                <a:ea typeface="Roboto Mono"/>
                <a:cs typeface="Roboto Mono"/>
                <a:sym typeface="Roboto Mono"/>
              </a:rPr>
              <a:t>By teaching kids how to </a:t>
            </a:r>
            <a:r>
              <a:rPr lang="en" sz="1500" i="0" u="none" strike="noStrike" cap="none">
                <a:solidFill>
                  <a:schemeClr val="dk2"/>
                </a:solidFill>
                <a:latin typeface="Roboto Mono"/>
                <a:ea typeface="Roboto Mono"/>
                <a:cs typeface="Roboto Mono"/>
                <a:sym typeface="Roboto Mono"/>
              </a:rPr>
              <a:t>code</a:t>
            </a:r>
            <a:r>
              <a:rPr lang="en" sz="1500" i="0" u="none" strike="noStrike" cap="none">
                <a:solidFill>
                  <a:schemeClr val="dk1"/>
                </a:solidFill>
                <a:latin typeface="Roboto Mono"/>
                <a:ea typeface="Roboto Mono"/>
                <a:cs typeface="Roboto Mono"/>
                <a:sym typeface="Roboto Mono"/>
              </a:rPr>
              <a:t> we teach them how </a:t>
            </a:r>
          </a:p>
          <a:p>
            <a:pPr marL="0" marR="0" lvl="0" indent="0" algn="l" rtl="0">
              <a:lnSpc>
                <a:spcPct val="100000"/>
              </a:lnSpc>
              <a:spcBef>
                <a:spcPts val="0"/>
              </a:spcBef>
              <a:spcAft>
                <a:spcPts val="0"/>
              </a:spcAft>
              <a:buClr>
                <a:schemeClr val="dk1"/>
              </a:buClr>
              <a:buSzPct val="25000"/>
              <a:buFont typeface="Arial"/>
              <a:buNone/>
            </a:pPr>
            <a:r>
              <a:rPr lang="en" sz="1500" i="0" u="none" strike="noStrike" cap="none">
                <a:solidFill>
                  <a:schemeClr val="dk1"/>
                </a:solidFill>
                <a:latin typeface="Roboto Mono"/>
                <a:ea typeface="Roboto Mono"/>
                <a:cs typeface="Roboto Mono"/>
                <a:sym typeface="Roboto Mono"/>
              </a:rPr>
              <a:t>to be better thinkers and better creators in a digital world.</a:t>
            </a:r>
          </a:p>
        </p:txBody>
      </p:sp>
      <p:sp>
        <p:nvSpPr>
          <p:cNvPr id="300" name="Shape 300"/>
          <p:cNvSpPr/>
          <p:nvPr/>
        </p:nvSpPr>
        <p:spPr>
          <a:xfrm>
            <a:off x="6567397" y="1248282"/>
            <a:ext cx="1923456" cy="873600"/>
          </a:xfrm>
          <a:prstGeom prst="rect">
            <a:avLst/>
          </a:prstGeom>
          <a:noFill/>
          <a:ln w="38100" cap="flat" cmpd="sng">
            <a:solidFill>
              <a:schemeClr val="dk1"/>
            </a:solidFill>
            <a:prstDash val="solid"/>
            <a:round/>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1" name="Shape 301"/>
          <p:cNvSpPr txBox="1"/>
          <p:nvPr/>
        </p:nvSpPr>
        <p:spPr>
          <a:xfrm>
            <a:off x="6620011" y="1248282"/>
            <a:ext cx="1870842" cy="76944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4800" i="0" u="none" strike="noStrike" cap="none">
                <a:solidFill>
                  <a:schemeClr val="dk2"/>
                </a:solidFill>
                <a:latin typeface="Roboto Mono"/>
                <a:ea typeface="Roboto Mono"/>
                <a:cs typeface="Roboto Mono"/>
                <a:sym typeface="Roboto Mono"/>
              </a:rPr>
              <a:t>CODE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Shape 491"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492" name="Shape 492"/>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93" name="Shape 493"/>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94" name="Shape 494"/>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95" name="Shape 495"/>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96" name="Shape 496"/>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497" name="Shape 497"/>
          <p:cNvSpPr txBox="1"/>
          <p:nvPr/>
        </p:nvSpPr>
        <p:spPr>
          <a:xfrm>
            <a:off x="7012549" y="3571637"/>
            <a:ext cx="20700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Expressing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Understanding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Connecting </a:t>
            </a:r>
            <a:r>
              <a:rPr lang="en" i="0" u="none" strike="noStrike" cap="none">
                <a:solidFill>
                  <a:srgbClr val="FF8939"/>
                </a:solidFill>
                <a:latin typeface="Roboto Mono"/>
                <a:ea typeface="Roboto Mono"/>
                <a:cs typeface="Roboto Mono"/>
                <a:sym typeface="Roboto Mono"/>
              </a:rPr>
              <a:t>/</a:t>
            </a:r>
            <a:r>
              <a:rPr lang="en" i="0" u="none" strike="noStrike" cap="none">
                <a:solidFill>
                  <a:srgbClr val="7F7F7F"/>
                </a:solidFill>
                <a:latin typeface="Roboto Mono"/>
                <a:ea typeface="Roboto Mono"/>
                <a:cs typeface="Roboto Mono"/>
                <a:sym typeface="Roboto Mono"/>
              </a:rPr>
              <a:t> </a:t>
            </a:r>
          </a:p>
        </p:txBody>
      </p:sp>
      <p:sp>
        <p:nvSpPr>
          <p:cNvPr id="498" name="Shape 498"/>
          <p:cNvSpPr txBox="1"/>
          <p:nvPr/>
        </p:nvSpPr>
        <p:spPr>
          <a:xfrm>
            <a:off x="-18248" y="544175"/>
            <a:ext cx="27351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Computational</a:t>
            </a:r>
          </a:p>
        </p:txBody>
      </p:sp>
      <p:sp>
        <p:nvSpPr>
          <p:cNvPr id="499" name="Shape 499"/>
          <p:cNvSpPr txBox="1"/>
          <p:nvPr/>
        </p:nvSpPr>
        <p:spPr>
          <a:xfrm>
            <a:off x="-3326" y="1187175"/>
            <a:ext cx="2016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Thinking</a:t>
            </a:r>
          </a:p>
        </p:txBody>
      </p:sp>
      <p:grpSp>
        <p:nvGrpSpPr>
          <p:cNvPr id="500" name="Shape 500"/>
          <p:cNvGrpSpPr/>
          <p:nvPr/>
        </p:nvGrpSpPr>
        <p:grpSpPr>
          <a:xfrm>
            <a:off x="2323637" y="265870"/>
            <a:ext cx="4750234" cy="4339639"/>
            <a:chOff x="3684851" y="1195383"/>
            <a:chExt cx="4759753" cy="4348335"/>
          </a:xfrm>
        </p:grpSpPr>
        <p:sp>
          <p:nvSpPr>
            <p:cNvPr id="501" name="Shape 501"/>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02" name="Shape 502"/>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03" name="Shape 503"/>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04" name="Shape 504"/>
            <p:cNvSpPr/>
            <p:nvPr/>
          </p:nvSpPr>
          <p:spPr>
            <a:xfrm>
              <a:off x="5863587" y="4507632"/>
              <a:ext cx="21996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505" name="Shape 505"/>
            <p:cNvSpPr/>
            <p:nvPr/>
          </p:nvSpPr>
          <p:spPr>
            <a:xfrm>
              <a:off x="5369083" y="1765760"/>
              <a:ext cx="17024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506" name="Shape 506"/>
            <p:cNvSpPr/>
            <p:nvPr/>
          </p:nvSpPr>
          <p:spPr>
            <a:xfrm>
              <a:off x="3684851" y="3750771"/>
              <a:ext cx="1568700" cy="354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507" name="Shape 507" descr="Heart_Blue.png"/>
          <p:cNvPicPr preferRelativeResize="0"/>
          <p:nvPr/>
        </p:nvPicPr>
        <p:blipFill rotWithShape="1">
          <a:blip r:embed="rId4">
            <a:alphaModFix/>
          </a:blip>
          <a:srcRect/>
          <a:stretch/>
        </p:blipFill>
        <p:spPr>
          <a:xfrm>
            <a:off x="1045820" y="2905066"/>
            <a:ext cx="704700" cy="506699"/>
          </a:xfrm>
          <a:prstGeom prst="rect">
            <a:avLst/>
          </a:prstGeom>
          <a:noFill/>
          <a:ln>
            <a:noFill/>
          </a:ln>
        </p:spPr>
      </p:pic>
      <p:pic>
        <p:nvPicPr>
          <p:cNvPr id="508" name="Shape 508" descr="Heart_Orange"/>
          <p:cNvPicPr preferRelativeResize="0"/>
          <p:nvPr/>
        </p:nvPicPr>
        <p:blipFill rotWithShape="1">
          <a:blip r:embed="rId5">
            <a:alphaModFix/>
          </a:blip>
          <a:srcRect/>
          <a:stretch/>
        </p:blipFill>
        <p:spPr>
          <a:xfrm>
            <a:off x="7305472" y="11617"/>
            <a:ext cx="741900" cy="533700"/>
          </a:xfrm>
          <a:prstGeom prst="rect">
            <a:avLst/>
          </a:prstGeom>
          <a:noFill/>
          <a:ln>
            <a:noFill/>
          </a:ln>
        </p:spPr>
      </p:pic>
      <p:pic>
        <p:nvPicPr>
          <p:cNvPr id="509" name="Shape 509" descr="Heart.png"/>
          <p:cNvPicPr preferRelativeResize="0"/>
          <p:nvPr/>
        </p:nvPicPr>
        <p:blipFill rotWithShape="1">
          <a:blip r:embed="rId6">
            <a:alphaModFix/>
          </a:blip>
          <a:srcRect/>
          <a:stretch/>
        </p:blipFill>
        <p:spPr>
          <a:xfrm>
            <a:off x="7688182" y="2997342"/>
            <a:ext cx="718800" cy="516900"/>
          </a:xfrm>
          <a:prstGeom prst="rect">
            <a:avLst/>
          </a:prstGeom>
          <a:noFill/>
          <a:ln>
            <a:noFill/>
          </a:ln>
        </p:spPr>
      </p:pic>
      <p:sp>
        <p:nvSpPr>
          <p:cNvPr id="510" name="Shape 510"/>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txBox="1"/>
          <p:nvPr/>
        </p:nvSpPr>
        <p:spPr>
          <a:xfrm>
            <a:off x="0" y="3470775"/>
            <a:ext cx="2735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700" b="0" i="0" u="none" strike="noStrike" cap="none">
              <a:solidFill>
                <a:srgbClr val="33AFF7"/>
              </a:solidFill>
              <a:latin typeface="Arial"/>
              <a:ea typeface="Arial"/>
              <a:cs typeface="Arial"/>
              <a:sym typeface="Arial"/>
            </a:endParaRPr>
          </a:p>
        </p:txBody>
      </p:sp>
      <p:sp>
        <p:nvSpPr>
          <p:cNvPr id="512" name="Shape 512"/>
          <p:cNvSpPr txBox="1"/>
          <p:nvPr/>
        </p:nvSpPr>
        <p:spPr>
          <a:xfrm>
            <a:off x="6581952" y="608400"/>
            <a:ext cx="2212500" cy="1215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5215480" y="770112"/>
            <a:ext cx="3239008" cy="380771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600" b="1" i="0" u="sng" strike="noStrike" cap="none">
                <a:solidFill>
                  <a:schemeClr val="lt1"/>
                </a:solidFill>
                <a:latin typeface="Roboto Mono"/>
                <a:ea typeface="Roboto Mono"/>
                <a:cs typeface="Roboto Mono"/>
                <a:sym typeface="Roboto Mono"/>
              </a:rPr>
              <a:t>P</a:t>
            </a:r>
            <a:r>
              <a:rPr lang="en" sz="3600" b="1" u="sng">
                <a:latin typeface="Roboto Mono"/>
                <a:ea typeface="Roboto Mono"/>
                <a:cs typeface="Roboto Mono"/>
                <a:sym typeface="Roboto Mono"/>
              </a:rPr>
              <a:t>RACTICES</a:t>
            </a:r>
          </a:p>
          <a:p>
            <a:pPr marL="0" marR="0" lvl="0" indent="0" algn="ctr" rtl="0">
              <a:lnSpc>
                <a:spcPct val="100000"/>
              </a:lnSpc>
              <a:spcBef>
                <a:spcPts val="0"/>
              </a:spcBef>
              <a:spcAft>
                <a:spcPts val="0"/>
              </a:spcAft>
              <a:buClr>
                <a:schemeClr val="lt1"/>
              </a:buClr>
              <a:buSzPct val="25000"/>
              <a:buFont typeface="Arial"/>
              <a:buNone/>
            </a:pPr>
            <a:endParaRPr sz="2400" b="1" i="0" u="none" strike="noStrike" cap="none">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Planning</a:t>
            </a:r>
          </a:p>
          <a:p>
            <a:pPr marL="0" marR="0" lvl="0" indent="0" algn="ctr" rtl="0">
              <a:lnSpc>
                <a:spcPct val="150000"/>
              </a:lnSpc>
              <a:spcBef>
                <a:spcPts val="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Collaboration</a:t>
            </a:r>
          </a:p>
          <a:p>
            <a:pPr marL="0" marR="0" lvl="0" indent="0" algn="ctr" rtl="0">
              <a:lnSpc>
                <a:spcPct val="150000"/>
              </a:lnSpc>
              <a:spcBef>
                <a:spcPts val="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Experimenting</a:t>
            </a:r>
          </a:p>
          <a:p>
            <a:pPr marL="0" marR="0" lvl="0" indent="0" algn="ctr" rtl="0">
              <a:lnSpc>
                <a:spcPct val="150000"/>
              </a:lnSpc>
              <a:spcBef>
                <a:spcPts val="480"/>
              </a:spcBef>
              <a:spcAft>
                <a:spcPts val="0"/>
              </a:spcAft>
              <a:buClr>
                <a:schemeClr val="lt1"/>
              </a:buClr>
              <a:buSzPct val="25000"/>
              <a:buFont typeface="Arial"/>
              <a:buNone/>
            </a:pPr>
            <a:r>
              <a:rPr lang="en" sz="2400" b="1" i="0" u="none" strike="noStrike" cap="none">
                <a:solidFill>
                  <a:schemeClr val="lt1"/>
                </a:solidFill>
                <a:latin typeface="Roboto Mono"/>
                <a:ea typeface="Roboto Mono"/>
                <a:cs typeface="Roboto Mono"/>
                <a:sym typeface="Roboto Mono"/>
              </a:rPr>
              <a:t>Debugging</a:t>
            </a: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400" b="0" i="0" u="none" strike="noStrike" cap="none">
              <a:solidFill>
                <a:schemeClr val="lt1"/>
              </a:solidFill>
              <a:latin typeface="Arial"/>
              <a:ea typeface="Arial"/>
              <a:cs typeface="Arial"/>
              <a:sym typeface="Arial"/>
            </a:endParaRPr>
          </a:p>
        </p:txBody>
      </p:sp>
      <p:pic>
        <p:nvPicPr>
          <p:cNvPr id="519" name="Shape 519" descr="todo_list_v5.png"/>
          <p:cNvPicPr preferRelativeResize="0"/>
          <p:nvPr/>
        </p:nvPicPr>
        <p:blipFill rotWithShape="1">
          <a:blip r:embed="rId3">
            <a:alphaModFix/>
          </a:blip>
          <a:srcRect/>
          <a:stretch/>
        </p:blipFill>
        <p:spPr>
          <a:xfrm>
            <a:off x="711558" y="347503"/>
            <a:ext cx="1199108" cy="1808491"/>
          </a:xfrm>
          <a:prstGeom prst="rect">
            <a:avLst/>
          </a:prstGeom>
          <a:noFill/>
          <a:ln w="12700" cap="flat" cmpd="sng">
            <a:solidFill>
              <a:schemeClr val="dk2"/>
            </a:solidFill>
            <a:prstDash val="solid"/>
            <a:round/>
            <a:headEnd type="none" w="med" len="med"/>
            <a:tailEnd type="none" w="med" len="med"/>
          </a:ln>
        </p:spPr>
      </p:pic>
      <p:pic>
        <p:nvPicPr>
          <p:cNvPr id="520" name="Shape 520" descr="cooking_spices_2.jpeg"/>
          <p:cNvPicPr preferRelativeResize="0"/>
          <p:nvPr/>
        </p:nvPicPr>
        <p:blipFill rotWithShape="1">
          <a:blip r:embed="rId4">
            <a:alphaModFix/>
          </a:blip>
          <a:srcRect/>
          <a:stretch/>
        </p:blipFill>
        <p:spPr>
          <a:xfrm>
            <a:off x="1296683" y="2615016"/>
            <a:ext cx="2591742" cy="1724687"/>
          </a:xfrm>
          <a:prstGeom prst="rect">
            <a:avLst/>
          </a:prstGeom>
          <a:noFill/>
          <a:ln>
            <a:noFill/>
          </a:ln>
        </p:spPr>
      </p:pic>
      <p:pic>
        <p:nvPicPr>
          <p:cNvPr id="521" name="Shape 521" descr="collaborating_3_no_colour.jpg"/>
          <p:cNvPicPr preferRelativeResize="0"/>
          <p:nvPr/>
        </p:nvPicPr>
        <p:blipFill rotWithShape="1">
          <a:blip r:embed="rId5">
            <a:alphaModFix/>
          </a:blip>
          <a:srcRect/>
          <a:stretch/>
        </p:blipFill>
        <p:spPr>
          <a:xfrm>
            <a:off x="2226122" y="920963"/>
            <a:ext cx="1932178" cy="19321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4789125" y="676656"/>
            <a:ext cx="3880800" cy="439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600" b="1" i="0" u="sng" strike="noStrike" cap="none" dirty="0">
                <a:solidFill>
                  <a:schemeClr val="lt1"/>
                </a:solidFill>
                <a:latin typeface="Roboto Mono"/>
                <a:ea typeface="Roboto Mono"/>
                <a:cs typeface="Roboto Mono"/>
                <a:sym typeface="Roboto Mono"/>
              </a:rPr>
              <a:t>DEBUGGING</a:t>
            </a:r>
          </a:p>
          <a:p>
            <a:pPr marL="0" marR="0" lvl="0" indent="0" algn="ctr" rtl="0">
              <a:lnSpc>
                <a:spcPct val="100000"/>
              </a:lnSpc>
              <a:spcBef>
                <a:spcPts val="480"/>
              </a:spcBef>
              <a:spcAft>
                <a:spcPts val="0"/>
              </a:spcAft>
              <a:buClr>
                <a:schemeClr val="lt1"/>
              </a:buClr>
              <a:buSzPct val="25000"/>
              <a:buFont typeface="Arial"/>
              <a:buNone/>
            </a:pPr>
            <a:r>
              <a:rPr lang="en" i="0" u="none" strike="noStrike" cap="none" dirty="0">
                <a:solidFill>
                  <a:schemeClr val="lt1"/>
                </a:solidFill>
                <a:latin typeface="Roboto Mono"/>
                <a:ea typeface="Roboto Mono"/>
                <a:cs typeface="Roboto Mono"/>
                <a:sym typeface="Roboto Mono"/>
              </a:rPr>
              <a:t/>
            </a:r>
            <a:br>
              <a:rPr lang="en" i="0" u="none" strike="noStrike" cap="none" dirty="0">
                <a:solidFill>
                  <a:schemeClr val="lt1"/>
                </a:solidFill>
                <a:latin typeface="Roboto Mono"/>
                <a:ea typeface="Roboto Mono"/>
                <a:cs typeface="Roboto Mono"/>
                <a:sym typeface="Roboto Mono"/>
              </a:rPr>
            </a:br>
            <a:r>
              <a:rPr lang="en" sz="2200" i="0" u="none" strike="noStrike" cap="none" dirty="0">
                <a:solidFill>
                  <a:schemeClr val="lt1"/>
                </a:solidFill>
                <a:latin typeface="Roboto Mono"/>
                <a:ea typeface="Roboto Mono"/>
                <a:cs typeface="Roboto Mono"/>
                <a:sym typeface="Roboto Mono"/>
              </a:rPr>
              <a:t>Does it work the way it is suppose to?</a:t>
            </a:r>
            <a:br>
              <a:rPr lang="en" sz="2200" i="0" u="none" strike="noStrike" cap="none" dirty="0">
                <a:solidFill>
                  <a:schemeClr val="lt1"/>
                </a:solidFill>
                <a:latin typeface="Roboto Mono"/>
                <a:ea typeface="Roboto Mono"/>
                <a:cs typeface="Roboto Mono"/>
                <a:sym typeface="Roboto Mono"/>
              </a:rPr>
            </a:br>
            <a:r>
              <a:rPr lang="en" sz="2200" i="0" u="none" strike="noStrike" cap="none" dirty="0">
                <a:solidFill>
                  <a:schemeClr val="lt1"/>
                </a:solidFill>
                <a:latin typeface="Roboto Mono"/>
                <a:ea typeface="Roboto Mono"/>
                <a:cs typeface="Roboto Mono"/>
                <a:sym typeface="Roboto Mono"/>
              </a:rPr>
              <a:t/>
            </a:r>
            <a:br>
              <a:rPr lang="en" sz="2200" i="0" u="none" strike="noStrike" cap="none" dirty="0">
                <a:solidFill>
                  <a:schemeClr val="lt1"/>
                </a:solidFill>
                <a:latin typeface="Roboto Mono"/>
                <a:ea typeface="Roboto Mono"/>
                <a:cs typeface="Roboto Mono"/>
                <a:sym typeface="Roboto Mono"/>
              </a:rPr>
            </a:br>
            <a:r>
              <a:rPr lang="en" sz="2200" i="0" u="none" strike="noStrike" cap="none" dirty="0">
                <a:solidFill>
                  <a:schemeClr val="lt1"/>
                </a:solidFill>
                <a:latin typeface="Roboto Mono"/>
                <a:ea typeface="Roboto Mono"/>
                <a:cs typeface="Roboto Mono"/>
                <a:sym typeface="Roboto Mono"/>
              </a:rPr>
              <a:t>Identifying the cause and fixing it or finding a </a:t>
            </a:r>
          </a:p>
          <a:p>
            <a:pPr marL="0" marR="0" lvl="0" indent="0" algn="ctr" rtl="0">
              <a:lnSpc>
                <a:spcPct val="100000"/>
              </a:lnSpc>
              <a:spcBef>
                <a:spcPts val="480"/>
              </a:spcBef>
              <a:spcAft>
                <a:spcPts val="0"/>
              </a:spcAft>
              <a:buClr>
                <a:schemeClr val="lt1"/>
              </a:buClr>
              <a:buSzPct val="25000"/>
              <a:buFont typeface="Arial"/>
              <a:buNone/>
            </a:pPr>
            <a:r>
              <a:rPr lang="en" sz="2200" i="0" u="none" strike="noStrike" cap="none" dirty="0">
                <a:solidFill>
                  <a:schemeClr val="lt1"/>
                </a:solidFill>
                <a:latin typeface="Roboto Mono"/>
                <a:ea typeface="Roboto Mono"/>
                <a:cs typeface="Roboto Mono"/>
                <a:sym typeface="Roboto Mono"/>
              </a:rPr>
              <a:t>work-around.</a:t>
            </a:r>
          </a:p>
          <a:p>
            <a:pPr marL="0" marR="0" lvl="0" indent="0" algn="l" rtl="0">
              <a:lnSpc>
                <a:spcPct val="100000"/>
              </a:lnSpc>
              <a:spcBef>
                <a:spcPts val="480"/>
              </a:spcBef>
              <a:spcAft>
                <a:spcPts val="0"/>
              </a:spcAft>
              <a:buClr>
                <a:schemeClr val="lt1"/>
              </a:buClr>
              <a:buSzPct val="25000"/>
              <a:buFont typeface="Arial"/>
              <a:buNone/>
            </a:pPr>
            <a:endParaRPr sz="2800" b="0" i="0" u="none"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2800" b="0" i="0" u="none" strike="noStrike" cap="none" dirty="0">
              <a:solidFill>
                <a:schemeClr val="lt1"/>
              </a:solidFill>
              <a:latin typeface="Arial"/>
              <a:ea typeface="Arial"/>
              <a:cs typeface="Arial"/>
              <a:sym typeface="Arial"/>
            </a:endParaRPr>
          </a:p>
          <a:p>
            <a:pPr marL="0" marR="0" lvl="0" indent="0" algn="l" rtl="0">
              <a:lnSpc>
                <a:spcPct val="100000"/>
              </a:lnSpc>
              <a:spcBef>
                <a:spcPts val="480"/>
              </a:spcBef>
              <a:spcAft>
                <a:spcPts val="0"/>
              </a:spcAft>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pic>
        <p:nvPicPr>
          <p:cNvPr id="528" name="Shape 528"/>
          <p:cNvPicPr preferRelativeResize="0"/>
          <p:nvPr/>
        </p:nvPicPr>
        <p:blipFill rotWithShape="1">
          <a:blip r:embed="rId3">
            <a:alphaModFix/>
          </a:blip>
          <a:srcRect/>
          <a:stretch/>
        </p:blipFill>
        <p:spPr>
          <a:xfrm>
            <a:off x="387237" y="782264"/>
            <a:ext cx="3515895" cy="3134895"/>
          </a:xfrm>
          <a:prstGeom prst="rect">
            <a:avLst/>
          </a:prstGeom>
          <a:noFill/>
          <a:ln>
            <a:noFill/>
          </a:ln>
        </p:spPr>
      </p:pic>
      <p:sp>
        <p:nvSpPr>
          <p:cNvPr id="529" name="Shape 529"/>
          <p:cNvSpPr txBox="1"/>
          <p:nvPr/>
        </p:nvSpPr>
        <p:spPr>
          <a:xfrm>
            <a:off x="263356" y="276531"/>
            <a:ext cx="3639776"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chemeClr val="dk1"/>
                </a:solidFill>
                <a:latin typeface="Arial"/>
                <a:ea typeface="Arial"/>
                <a:cs typeface="Arial"/>
                <a:sym typeface="Arial"/>
              </a:rPr>
              <a:t>The first computer </a:t>
            </a:r>
            <a:r>
              <a:rPr lang="en" sz="2000" b="0" i="0" u="none" strike="noStrike" cap="none">
                <a:solidFill>
                  <a:schemeClr val="dk2"/>
                </a:solidFill>
                <a:latin typeface="Arial"/>
                <a:ea typeface="Arial"/>
                <a:cs typeface="Arial"/>
                <a:sym typeface="Arial"/>
              </a:rPr>
              <a:t>bug</a:t>
            </a:r>
          </a:p>
        </p:txBody>
      </p:sp>
      <p:sp>
        <p:nvSpPr>
          <p:cNvPr id="530" name="Shape 530"/>
          <p:cNvSpPr txBox="1"/>
          <p:nvPr/>
        </p:nvSpPr>
        <p:spPr>
          <a:xfrm>
            <a:off x="1311104" y="4022867"/>
            <a:ext cx="2648482" cy="49244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200" b="0" i="1" u="none" strike="noStrike" cap="none">
                <a:solidFill>
                  <a:schemeClr val="dk1"/>
                </a:solidFill>
                <a:latin typeface="Arial"/>
                <a:ea typeface="Arial"/>
                <a:cs typeface="Arial"/>
                <a:sym typeface="Arial"/>
              </a:rPr>
              <a:t>From Grace Hopper’s log, 1947</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flipH="1">
            <a:off x="1212685" y="1970505"/>
            <a:ext cx="6783687" cy="873721"/>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37" name="Shape 537"/>
          <p:cNvSpPr txBox="1">
            <a:spLocks noGrp="1"/>
          </p:cNvSpPr>
          <p:nvPr>
            <p:ph type="title"/>
          </p:nvPr>
        </p:nvSpPr>
        <p:spPr>
          <a:xfrm>
            <a:off x="1212686" y="2014569"/>
            <a:ext cx="6783687" cy="82965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400" b="1" i="0" u="none" strike="noStrike" cap="none">
                <a:solidFill>
                  <a:schemeClr val="dk1"/>
                </a:solidFill>
                <a:latin typeface="Roboto Mono"/>
                <a:ea typeface="Roboto Mono"/>
                <a:cs typeface="Roboto Mono"/>
                <a:sym typeface="Roboto Mono"/>
              </a:rPr>
              <a:t>Perspectives</a:t>
            </a:r>
            <a:r>
              <a:rPr lang="en" sz="3600" i="0" u="none" strike="noStrike" cap="none">
                <a:solidFill>
                  <a:schemeClr val="dk1"/>
                </a:solidFill>
                <a:latin typeface="Roboto Mono"/>
                <a:ea typeface="Roboto Mono"/>
                <a:cs typeface="Roboto Mono"/>
                <a:sym typeface="Roboto Mono"/>
              </a:rPr>
              <a:t/>
            </a:r>
            <a:br>
              <a:rPr lang="en" sz="3600" i="0" u="none" strike="noStrike" cap="none">
                <a:solidFill>
                  <a:schemeClr val="dk1"/>
                </a:solidFill>
                <a:latin typeface="Roboto Mono"/>
                <a:ea typeface="Roboto Mono"/>
                <a:cs typeface="Roboto Mono"/>
                <a:sym typeface="Roboto Mono"/>
              </a:rPr>
            </a:br>
            <a:endParaRPr lang="en" sz="3600" i="0" u="none" strike="noStrike" cap="none">
              <a:solidFill>
                <a:schemeClr val="dk1"/>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Shape 543"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544" name="Shape 544"/>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45" name="Shape 545"/>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46" name="Shape 546"/>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47" name="Shape 547"/>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48" name="Shape 548"/>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549" name="Shape 549"/>
          <p:cNvSpPr txBox="1"/>
          <p:nvPr/>
        </p:nvSpPr>
        <p:spPr>
          <a:xfrm>
            <a:off x="7012549" y="3571637"/>
            <a:ext cx="20700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Expressing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Understanding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Connecting </a:t>
            </a:r>
            <a:r>
              <a:rPr lang="en" i="0" u="none" strike="noStrike" cap="none">
                <a:solidFill>
                  <a:srgbClr val="FF8939"/>
                </a:solidFill>
                <a:latin typeface="Roboto Mono"/>
                <a:ea typeface="Roboto Mono"/>
                <a:cs typeface="Roboto Mono"/>
                <a:sym typeface="Roboto Mono"/>
              </a:rPr>
              <a:t>/</a:t>
            </a:r>
            <a:r>
              <a:rPr lang="en" i="0" u="none" strike="noStrike" cap="none">
                <a:solidFill>
                  <a:srgbClr val="7F7F7F"/>
                </a:solidFill>
                <a:latin typeface="Roboto Mono"/>
                <a:ea typeface="Roboto Mono"/>
                <a:cs typeface="Roboto Mono"/>
                <a:sym typeface="Roboto Mono"/>
              </a:rPr>
              <a:t> </a:t>
            </a:r>
          </a:p>
        </p:txBody>
      </p:sp>
      <p:sp>
        <p:nvSpPr>
          <p:cNvPr id="550" name="Shape 550"/>
          <p:cNvSpPr txBox="1"/>
          <p:nvPr/>
        </p:nvSpPr>
        <p:spPr>
          <a:xfrm>
            <a:off x="-18248" y="544175"/>
            <a:ext cx="27351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Computational</a:t>
            </a:r>
          </a:p>
        </p:txBody>
      </p:sp>
      <p:sp>
        <p:nvSpPr>
          <p:cNvPr id="551" name="Shape 551"/>
          <p:cNvSpPr txBox="1"/>
          <p:nvPr/>
        </p:nvSpPr>
        <p:spPr>
          <a:xfrm>
            <a:off x="-3326" y="1187175"/>
            <a:ext cx="2016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Thinking</a:t>
            </a:r>
          </a:p>
        </p:txBody>
      </p:sp>
      <p:grpSp>
        <p:nvGrpSpPr>
          <p:cNvPr id="552" name="Shape 552"/>
          <p:cNvGrpSpPr/>
          <p:nvPr/>
        </p:nvGrpSpPr>
        <p:grpSpPr>
          <a:xfrm>
            <a:off x="2323637" y="265870"/>
            <a:ext cx="4750234" cy="4339639"/>
            <a:chOff x="3684851" y="1195383"/>
            <a:chExt cx="4759753" cy="4348335"/>
          </a:xfrm>
        </p:grpSpPr>
        <p:sp>
          <p:nvSpPr>
            <p:cNvPr id="553" name="Shape 553"/>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54" name="Shape 554"/>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55" name="Shape 555"/>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556" name="Shape 556"/>
            <p:cNvSpPr/>
            <p:nvPr/>
          </p:nvSpPr>
          <p:spPr>
            <a:xfrm>
              <a:off x="5863587" y="4507632"/>
              <a:ext cx="21996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557" name="Shape 557"/>
            <p:cNvSpPr/>
            <p:nvPr/>
          </p:nvSpPr>
          <p:spPr>
            <a:xfrm>
              <a:off x="5369083" y="1765760"/>
              <a:ext cx="17024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558" name="Shape 558"/>
            <p:cNvSpPr/>
            <p:nvPr/>
          </p:nvSpPr>
          <p:spPr>
            <a:xfrm>
              <a:off x="3684851" y="3750771"/>
              <a:ext cx="1568700" cy="354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559" name="Shape 559" descr="Heart_Blue.png"/>
          <p:cNvPicPr preferRelativeResize="0"/>
          <p:nvPr/>
        </p:nvPicPr>
        <p:blipFill rotWithShape="1">
          <a:blip r:embed="rId4">
            <a:alphaModFix/>
          </a:blip>
          <a:srcRect/>
          <a:stretch/>
        </p:blipFill>
        <p:spPr>
          <a:xfrm>
            <a:off x="1045820" y="2905066"/>
            <a:ext cx="704700" cy="506699"/>
          </a:xfrm>
          <a:prstGeom prst="rect">
            <a:avLst/>
          </a:prstGeom>
          <a:noFill/>
          <a:ln>
            <a:noFill/>
          </a:ln>
        </p:spPr>
      </p:pic>
      <p:pic>
        <p:nvPicPr>
          <p:cNvPr id="560" name="Shape 560" descr="Heart_Orange"/>
          <p:cNvPicPr preferRelativeResize="0"/>
          <p:nvPr/>
        </p:nvPicPr>
        <p:blipFill rotWithShape="1">
          <a:blip r:embed="rId5">
            <a:alphaModFix/>
          </a:blip>
          <a:srcRect/>
          <a:stretch/>
        </p:blipFill>
        <p:spPr>
          <a:xfrm>
            <a:off x="7305472" y="11617"/>
            <a:ext cx="741900" cy="533700"/>
          </a:xfrm>
          <a:prstGeom prst="rect">
            <a:avLst/>
          </a:prstGeom>
          <a:noFill/>
          <a:ln>
            <a:noFill/>
          </a:ln>
        </p:spPr>
      </p:pic>
      <p:pic>
        <p:nvPicPr>
          <p:cNvPr id="561" name="Shape 561" descr="Heart.png"/>
          <p:cNvPicPr preferRelativeResize="0"/>
          <p:nvPr/>
        </p:nvPicPr>
        <p:blipFill rotWithShape="1">
          <a:blip r:embed="rId6">
            <a:alphaModFix/>
          </a:blip>
          <a:srcRect/>
          <a:stretch/>
        </p:blipFill>
        <p:spPr>
          <a:xfrm>
            <a:off x="7688182" y="2997342"/>
            <a:ext cx="718800" cy="516900"/>
          </a:xfrm>
          <a:prstGeom prst="rect">
            <a:avLst/>
          </a:prstGeom>
          <a:noFill/>
          <a:ln>
            <a:noFill/>
          </a:ln>
        </p:spPr>
      </p:pic>
      <p:sp>
        <p:nvSpPr>
          <p:cNvPr id="562" name="Shape 562"/>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3" name="Shape 563"/>
          <p:cNvSpPr txBox="1"/>
          <p:nvPr/>
        </p:nvSpPr>
        <p:spPr>
          <a:xfrm>
            <a:off x="0" y="3470775"/>
            <a:ext cx="2735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700" b="0" i="0" u="none" strike="noStrike" cap="none">
              <a:solidFill>
                <a:srgbClr val="33AFF7"/>
              </a:solidFill>
              <a:latin typeface="Arial"/>
              <a:ea typeface="Arial"/>
              <a:cs typeface="Arial"/>
              <a:sym typeface="Arial"/>
            </a:endParaRPr>
          </a:p>
        </p:txBody>
      </p:sp>
      <p:sp>
        <p:nvSpPr>
          <p:cNvPr id="564" name="Shape 564"/>
          <p:cNvSpPr txBox="1"/>
          <p:nvPr/>
        </p:nvSpPr>
        <p:spPr>
          <a:xfrm>
            <a:off x="6581952" y="608400"/>
            <a:ext cx="2212500" cy="1215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txBox="1"/>
          <p:nvPr/>
        </p:nvSpPr>
        <p:spPr>
          <a:xfrm>
            <a:off x="73399" y="1245150"/>
            <a:ext cx="4360500" cy="2698200"/>
          </a:xfrm>
          <a:prstGeom prst="rect">
            <a:avLst/>
          </a:prstGeom>
          <a:noFill/>
          <a:ln>
            <a:noFill/>
          </a:ln>
        </p:spPr>
        <p:txBody>
          <a:bodyPr lIns="91425" tIns="91425" rIns="91425" bIns="91425" anchor="t" anchorCtr="0">
            <a:noAutofit/>
          </a:bodyPr>
          <a:lstStyle/>
          <a:p>
            <a:pPr marL="0" marR="0" lvl="0" indent="0" algn="ctr" rtl="0">
              <a:lnSpc>
                <a:spcPct val="150000"/>
              </a:lnSpc>
              <a:spcBef>
                <a:spcPts val="0"/>
              </a:spcBef>
              <a:spcAft>
                <a:spcPts val="0"/>
              </a:spcAft>
              <a:buClr>
                <a:srgbClr val="33AFF7"/>
              </a:buClr>
              <a:buSzPct val="25000"/>
              <a:buFont typeface="Arial"/>
              <a:buNone/>
            </a:pPr>
            <a:r>
              <a:rPr lang="en" sz="2200" i="1" u="none" strike="noStrike" cap="none" dirty="0">
                <a:solidFill>
                  <a:srgbClr val="33AFF7"/>
                </a:solidFill>
                <a:latin typeface="Roboto Mono"/>
                <a:ea typeface="Roboto Mono"/>
                <a:cs typeface="Roboto Mono"/>
                <a:sym typeface="Roboto Mono"/>
              </a:rPr>
              <a:t>Learning to </a:t>
            </a:r>
            <a:r>
              <a:rPr lang="en" sz="2200" i="1" u="none" strike="noStrike" cap="none" dirty="0">
                <a:solidFill>
                  <a:srgbClr val="FF8939"/>
                </a:solidFill>
                <a:latin typeface="Roboto Mono"/>
                <a:ea typeface="Roboto Mono"/>
                <a:cs typeface="Roboto Mono"/>
                <a:sym typeface="Roboto Mono"/>
              </a:rPr>
              <a:t>code</a:t>
            </a:r>
            <a:br>
              <a:rPr lang="en" sz="2200" i="1" u="none" strike="noStrike" cap="none" dirty="0">
                <a:solidFill>
                  <a:srgbClr val="FF8939"/>
                </a:solidFill>
                <a:latin typeface="Roboto Mono"/>
                <a:ea typeface="Roboto Mono"/>
                <a:cs typeface="Roboto Mono"/>
                <a:sym typeface="Roboto Mono"/>
              </a:rPr>
            </a:br>
            <a:r>
              <a:rPr lang="en" sz="2200" i="1" u="sng" strike="noStrike" cap="none" dirty="0">
                <a:solidFill>
                  <a:srgbClr val="33AFF7"/>
                </a:solidFill>
                <a:latin typeface="Roboto Mono"/>
                <a:ea typeface="Roboto Mono"/>
                <a:cs typeface="Roboto Mono"/>
                <a:sym typeface="Roboto Mono"/>
              </a:rPr>
              <a:t>is one of the best ways</a:t>
            </a:r>
          </a:p>
          <a:p>
            <a:pPr marL="0" marR="0" lvl="0" indent="0" algn="ctr" rtl="0">
              <a:lnSpc>
                <a:spcPct val="150000"/>
              </a:lnSpc>
              <a:spcBef>
                <a:spcPts val="0"/>
              </a:spcBef>
              <a:spcAft>
                <a:spcPts val="0"/>
              </a:spcAft>
              <a:buClr>
                <a:srgbClr val="33AFF7"/>
              </a:buClr>
              <a:buSzPct val="25000"/>
              <a:buFont typeface="Arial"/>
              <a:buNone/>
            </a:pPr>
            <a:r>
              <a:rPr lang="en" sz="2200" i="1" u="none" strike="noStrike" cap="none" dirty="0">
                <a:solidFill>
                  <a:srgbClr val="33AFF7"/>
                </a:solidFill>
                <a:latin typeface="Roboto Mono"/>
                <a:ea typeface="Roboto Mono"/>
                <a:cs typeface="Roboto Mono"/>
                <a:sym typeface="Roboto Mono"/>
              </a:rPr>
              <a:t>to develop </a:t>
            </a:r>
            <a:br>
              <a:rPr lang="en" sz="2200" i="1" u="none" strike="noStrike" cap="none" dirty="0">
                <a:solidFill>
                  <a:srgbClr val="33AFF7"/>
                </a:solidFill>
                <a:latin typeface="Roboto Mono"/>
                <a:ea typeface="Roboto Mono"/>
                <a:cs typeface="Roboto Mono"/>
                <a:sym typeface="Roboto Mono"/>
              </a:rPr>
            </a:br>
            <a:r>
              <a:rPr lang="en" sz="2200" i="1" u="none" strike="noStrike" cap="none" dirty="0">
                <a:solidFill>
                  <a:srgbClr val="33AFF7"/>
                </a:solidFill>
                <a:latin typeface="Roboto Mono"/>
                <a:ea typeface="Roboto Mono"/>
                <a:cs typeface="Roboto Mono"/>
                <a:sym typeface="Roboto Mono"/>
              </a:rPr>
              <a:t>computational thinking. </a:t>
            </a:r>
            <a:r>
              <a:rPr lang="en" sz="2800" b="0" i="0" u="none" strike="noStrike" cap="none" dirty="0">
                <a:solidFill>
                  <a:srgbClr val="33AFF7"/>
                </a:solidFill>
                <a:latin typeface="Arial"/>
                <a:ea typeface="Arial"/>
                <a:cs typeface="Arial"/>
                <a:sym typeface="Arial"/>
              </a:rPr>
              <a:t/>
            </a:r>
            <a:br>
              <a:rPr lang="en" sz="2800" b="0" i="0" u="none" strike="noStrike" cap="none" dirty="0">
                <a:solidFill>
                  <a:srgbClr val="33AFF7"/>
                </a:solidFill>
                <a:latin typeface="Arial"/>
                <a:ea typeface="Arial"/>
                <a:cs typeface="Arial"/>
                <a:sym typeface="Arial"/>
              </a:rPr>
            </a:br>
            <a:r>
              <a:rPr lang="en" sz="2800" b="0" i="0" u="none" strike="noStrike" cap="none" dirty="0">
                <a:solidFill>
                  <a:srgbClr val="33AFF7"/>
                </a:solidFill>
                <a:latin typeface="Arial"/>
                <a:ea typeface="Arial"/>
                <a:cs typeface="Arial"/>
                <a:sym typeface="Arial"/>
              </a:rPr>
              <a:t/>
            </a:r>
            <a:br>
              <a:rPr lang="en" sz="2800" b="0" i="0" u="none" strike="noStrike" cap="none" dirty="0">
                <a:solidFill>
                  <a:srgbClr val="33AFF7"/>
                </a:solidFill>
                <a:latin typeface="Arial"/>
                <a:ea typeface="Arial"/>
                <a:cs typeface="Arial"/>
                <a:sym typeface="Arial"/>
              </a:rPr>
            </a:br>
            <a:endParaRPr lang="en" sz="2800" b="0" i="0" u="none" strike="noStrike" cap="none" dirty="0">
              <a:solidFill>
                <a:srgbClr val="33AFF7"/>
              </a:solidFill>
              <a:latin typeface="Arial"/>
              <a:ea typeface="Arial"/>
              <a:cs typeface="Arial"/>
              <a:sym typeface="Arial"/>
            </a:endParaRPr>
          </a:p>
        </p:txBody>
      </p:sp>
      <p:sp>
        <p:nvSpPr>
          <p:cNvPr id="571" name="Shape 571"/>
          <p:cNvSpPr txBox="1"/>
          <p:nvPr/>
        </p:nvSpPr>
        <p:spPr>
          <a:xfrm>
            <a:off x="5016500" y="730567"/>
            <a:ext cx="3778249" cy="443198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800" b="1" i="0" u="sng" strike="noStrike" cap="none" dirty="0">
                <a:solidFill>
                  <a:schemeClr val="lt1"/>
                </a:solidFill>
                <a:latin typeface="Roboto Mono"/>
                <a:ea typeface="Roboto Mono"/>
                <a:cs typeface="Roboto Mono"/>
                <a:sym typeface="Roboto Mono"/>
              </a:rPr>
              <a:t>Perspectives</a:t>
            </a:r>
          </a:p>
          <a:p>
            <a:pPr marL="0" marR="0" lvl="0" indent="0" algn="ctr" rtl="0">
              <a:lnSpc>
                <a:spcPct val="100000"/>
              </a:lnSpc>
              <a:spcBef>
                <a:spcPts val="0"/>
              </a:spcBef>
              <a:spcAft>
                <a:spcPts val="0"/>
              </a:spcAft>
              <a:buClr>
                <a:srgbClr val="000000"/>
              </a:buClr>
              <a:buFont typeface="Arial"/>
              <a:buNone/>
            </a:pPr>
            <a:endParaRPr sz="2800" b="1"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sz="2800" b="1" i="0" u="none" strike="noStrike" cap="none" dirty="0">
                <a:solidFill>
                  <a:schemeClr val="lt1"/>
                </a:solidFill>
                <a:latin typeface="Roboto Mono"/>
                <a:ea typeface="Roboto Mono"/>
                <a:cs typeface="Roboto Mono"/>
                <a:sym typeface="Roboto Mono"/>
              </a:rPr>
              <a:t>Expressing</a:t>
            </a:r>
          </a:p>
          <a:p>
            <a:pPr marL="0" marR="0" lvl="0" indent="0" algn="ctr" rtl="0">
              <a:lnSpc>
                <a:spcPct val="100000"/>
              </a:lnSpc>
              <a:spcBef>
                <a:spcPts val="0"/>
              </a:spcBef>
              <a:spcAft>
                <a:spcPts val="0"/>
              </a:spcAft>
              <a:buClr>
                <a:schemeClr val="accent3"/>
              </a:buClr>
              <a:buFont typeface="Arial"/>
              <a:buNone/>
            </a:pPr>
            <a:endParaRPr sz="2800" b="1" i="0" u="none"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3"/>
              </a:buClr>
              <a:buSzPct val="25000"/>
              <a:buFont typeface="Arial"/>
              <a:buNone/>
            </a:pPr>
            <a:r>
              <a:rPr lang="en" sz="2800" b="1" i="0" u="none" strike="noStrike" cap="none" dirty="0">
                <a:solidFill>
                  <a:schemeClr val="lt1"/>
                </a:solidFill>
                <a:latin typeface="Roboto Mono"/>
                <a:ea typeface="Roboto Mono"/>
                <a:cs typeface="Roboto Mono"/>
                <a:sym typeface="Roboto Mono"/>
              </a:rPr>
              <a:t>Understanding</a:t>
            </a:r>
          </a:p>
          <a:p>
            <a:pPr marL="0" marR="0" lvl="0" indent="0" algn="ctr" rtl="0">
              <a:lnSpc>
                <a:spcPct val="100000"/>
              </a:lnSpc>
              <a:spcBef>
                <a:spcPts val="0"/>
              </a:spcBef>
              <a:spcAft>
                <a:spcPts val="0"/>
              </a:spcAft>
              <a:buClr>
                <a:schemeClr val="accent3"/>
              </a:buClr>
              <a:buSzPct val="25000"/>
              <a:buFont typeface="Arial"/>
              <a:buNone/>
            </a:pPr>
            <a:r>
              <a:rPr lang="en" sz="2800" b="1" i="0" u="none" strike="noStrike" cap="none" dirty="0">
                <a:solidFill>
                  <a:schemeClr val="lt1"/>
                </a:solidFill>
                <a:latin typeface="Roboto Mono"/>
                <a:ea typeface="Roboto Mono"/>
                <a:cs typeface="Roboto Mono"/>
                <a:sym typeface="Roboto Mono"/>
              </a:rPr>
              <a:t> </a:t>
            </a:r>
            <a:br>
              <a:rPr lang="en" sz="2800" b="1" i="0" u="none" strike="noStrike" cap="none" dirty="0">
                <a:solidFill>
                  <a:schemeClr val="lt1"/>
                </a:solidFill>
                <a:latin typeface="Roboto Mono"/>
                <a:ea typeface="Roboto Mono"/>
                <a:cs typeface="Roboto Mono"/>
                <a:sym typeface="Roboto Mono"/>
              </a:rPr>
            </a:br>
            <a:r>
              <a:rPr lang="en" sz="2800" b="1" i="0" u="none" strike="noStrike" cap="none" dirty="0">
                <a:solidFill>
                  <a:schemeClr val="lt1"/>
                </a:solidFill>
                <a:latin typeface="Roboto Mono"/>
                <a:ea typeface="Roboto Mono"/>
                <a:cs typeface="Roboto Mono"/>
                <a:sym typeface="Roboto Mono"/>
              </a:rPr>
              <a:t>Connecting</a:t>
            </a:r>
          </a:p>
          <a:p>
            <a:pPr marL="0" marR="0" lvl="0" indent="0" algn="ctr" rtl="0">
              <a:lnSpc>
                <a:spcPct val="100000"/>
              </a:lnSpc>
              <a:spcBef>
                <a:spcPts val="0"/>
              </a:spcBef>
              <a:spcAft>
                <a:spcPts val="0"/>
              </a:spcAft>
              <a:buClr>
                <a:srgbClr val="000000"/>
              </a:buClr>
              <a:buFont typeface="Arial"/>
              <a:buNone/>
            </a:pPr>
            <a:endParaRPr sz="4000" b="1" i="0" u="sng"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p:nvPr/>
        </p:nvSpPr>
        <p:spPr>
          <a:xfrm flipH="1">
            <a:off x="1395915" y="2065867"/>
            <a:ext cx="6411149"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578" name="Shape 578"/>
          <p:cNvSpPr txBox="1">
            <a:spLocks noGrp="1"/>
          </p:cNvSpPr>
          <p:nvPr>
            <p:ph type="title"/>
          </p:nvPr>
        </p:nvSpPr>
        <p:spPr>
          <a:xfrm>
            <a:off x="1395915" y="2065867"/>
            <a:ext cx="6411149" cy="873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4800" b="1" i="0" u="none" strike="noStrike" cap="none">
                <a:solidFill>
                  <a:schemeClr val="dk2"/>
                </a:solidFill>
                <a:latin typeface="Roboto Mono"/>
                <a:ea typeface="Roboto Mono"/>
                <a:cs typeface="Roboto Mono"/>
                <a:sym typeface="Roboto Mono"/>
              </a:rPr>
              <a:t>Unplugged!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body" idx="1"/>
          </p:nvPr>
        </p:nvSpPr>
        <p:spPr>
          <a:xfrm>
            <a:off x="152400" y="2114550"/>
            <a:ext cx="8686800" cy="884196"/>
          </a:xfrm>
          <a:prstGeom prst="rect">
            <a:avLst/>
          </a:prstGeom>
          <a:noFill/>
          <a:ln>
            <a:noFill/>
          </a:ln>
        </p:spPr>
        <p:txBody>
          <a:bodyPr lIns="81600" tIns="81600" rIns="81600" bIns="81600" anchor="t" anchorCtr="0">
            <a:noAutofit/>
          </a:bodyPr>
          <a:lstStyle/>
          <a:p>
            <a:pPr marL="342900" marR="0" lvl="0" indent="-177800" algn="ctr" rtl="0">
              <a:spcBef>
                <a:spcPts val="0"/>
              </a:spcBef>
              <a:buClr>
                <a:schemeClr val="lt1"/>
              </a:buClr>
              <a:buSzPct val="25000"/>
              <a:buFont typeface="Arial"/>
              <a:buNone/>
            </a:pPr>
            <a:r>
              <a:rPr lang="en" sz="3600" b="1" i="0" strike="noStrike" cap="none" dirty="0">
                <a:solidFill>
                  <a:schemeClr val="bg2"/>
                </a:solidFill>
                <a:latin typeface="Roboto Mono"/>
                <a:ea typeface="Roboto Mono"/>
                <a:cs typeface="Roboto Mono"/>
                <a:sym typeface="Roboto Mono"/>
              </a:rPr>
              <a:t>GRAPH </a:t>
            </a:r>
            <a:r>
              <a:rPr lang="en" sz="3600" b="1" i="0" strike="noStrike" cap="none" dirty="0" smtClean="0">
                <a:solidFill>
                  <a:schemeClr val="bg2"/>
                </a:solidFill>
                <a:latin typeface="Roboto Mono"/>
                <a:ea typeface="Roboto Mono"/>
                <a:cs typeface="Roboto Mono"/>
                <a:sym typeface="Roboto Mono"/>
              </a:rPr>
              <a:t>PAPER      </a:t>
            </a:r>
            <a:r>
              <a:rPr lang="en" sz="3600" b="1" i="0" strike="noStrike" cap="none" dirty="0" smtClean="0">
                <a:solidFill>
                  <a:schemeClr val="lt1"/>
                </a:solidFill>
                <a:latin typeface="Roboto Mono"/>
                <a:ea typeface="Roboto Mono"/>
                <a:cs typeface="Roboto Mono"/>
                <a:sym typeface="Roboto Mono"/>
              </a:rPr>
              <a:t>PROGRAMMING</a:t>
            </a:r>
            <a:r>
              <a:rPr lang="en" sz="4000" b="0" i="0" strike="noStrike" cap="none" dirty="0">
                <a:solidFill>
                  <a:schemeClr val="lt1"/>
                </a:solidFill>
                <a:latin typeface="Arial"/>
                <a:ea typeface="Arial"/>
                <a:cs typeface="Arial"/>
                <a:sym typeface="Arial"/>
              </a:rPr>
              <a:t/>
            </a:r>
            <a:br>
              <a:rPr lang="en" sz="4000" b="0" i="0" strike="noStrike" cap="none" dirty="0">
                <a:solidFill>
                  <a:schemeClr val="lt1"/>
                </a:solidFill>
                <a:latin typeface="Arial"/>
                <a:ea typeface="Arial"/>
                <a:cs typeface="Arial"/>
                <a:sym typeface="Arial"/>
              </a:rPr>
            </a:br>
            <a:endParaRPr lang="en" sz="4000" b="0" i="0" strike="noStrike" cap="none" dirty="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p:nvPr/>
        </p:nvSpPr>
        <p:spPr>
          <a:xfrm>
            <a:off x="435108" y="198000"/>
            <a:ext cx="8229093" cy="3204102"/>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en" sz="3000" b="1" i="0" u="none" strike="noStrike" cap="none" dirty="0">
                <a:solidFill>
                  <a:schemeClr val="accent5"/>
                </a:solidFill>
                <a:latin typeface="Roboto Mono"/>
                <a:ea typeface="Roboto Mono"/>
                <a:cs typeface="Roboto Mono"/>
                <a:sym typeface="Roboto Mono"/>
              </a:rPr>
              <a:t>Questions? Suggestions? </a:t>
            </a:r>
            <a:r>
              <a:rPr lang="en" sz="3000" i="0" u="none" strike="noStrike" cap="none" dirty="0">
                <a:solidFill>
                  <a:schemeClr val="accent5"/>
                </a:solidFill>
                <a:latin typeface="Roboto Mono"/>
                <a:ea typeface="Roboto Mono"/>
                <a:cs typeface="Roboto Mono"/>
                <a:sym typeface="Roboto Mono"/>
              </a:rPr>
              <a:t/>
            </a:r>
            <a:br>
              <a:rPr lang="en" sz="3000" i="0" u="none" strike="noStrike" cap="none" dirty="0">
                <a:solidFill>
                  <a:schemeClr val="accent5"/>
                </a:solidFill>
                <a:latin typeface="Roboto Mono"/>
                <a:ea typeface="Roboto Mono"/>
                <a:cs typeface="Roboto Mono"/>
                <a:sym typeface="Roboto Mono"/>
              </a:rPr>
            </a:br>
            <a:r>
              <a:rPr lang="en" sz="3000" i="0" u="none" strike="noStrike" cap="none" dirty="0">
                <a:solidFill>
                  <a:schemeClr val="accent5"/>
                </a:solidFill>
                <a:latin typeface="Roboto Mono"/>
                <a:ea typeface="Roboto Mono"/>
                <a:cs typeface="Roboto Mono"/>
                <a:sym typeface="Roboto Mono"/>
              </a:rPr>
              <a:t>We’d love to hear from you.</a:t>
            </a:r>
            <a:r>
              <a:rPr lang="en" sz="3000" i="0" u="none" strike="noStrike" cap="none" dirty="0">
                <a:solidFill>
                  <a:schemeClr val="dk1"/>
                </a:solidFill>
                <a:latin typeface="Roboto Mono"/>
                <a:ea typeface="Roboto Mono"/>
                <a:cs typeface="Roboto Mono"/>
                <a:sym typeface="Roboto Mono"/>
              </a:rPr>
              <a:t/>
            </a:r>
            <a:br>
              <a:rPr lang="en" sz="3000" i="0" u="none" strike="noStrike" cap="none" dirty="0">
                <a:solidFill>
                  <a:schemeClr val="dk1"/>
                </a:solidFill>
                <a:latin typeface="Roboto Mono"/>
                <a:ea typeface="Roboto Mono"/>
                <a:cs typeface="Roboto Mono"/>
                <a:sym typeface="Roboto Mono"/>
              </a:rPr>
            </a:br>
            <a:r>
              <a:rPr lang="en" sz="3000" i="0" u="none" strike="noStrike" cap="none" dirty="0">
                <a:solidFill>
                  <a:schemeClr val="dk1"/>
                </a:solidFill>
                <a:latin typeface="Roboto Mono"/>
                <a:ea typeface="Roboto Mono"/>
                <a:cs typeface="Roboto Mono"/>
                <a:sym typeface="Roboto Mono"/>
              </a:rPr>
              <a:t/>
            </a:r>
            <a:br>
              <a:rPr lang="en" sz="3000" i="0" u="none" strike="noStrike" cap="none" dirty="0">
                <a:solidFill>
                  <a:schemeClr val="dk1"/>
                </a:solidFill>
                <a:latin typeface="Roboto Mono"/>
                <a:ea typeface="Roboto Mono"/>
                <a:cs typeface="Roboto Mono"/>
                <a:sym typeface="Roboto Mono"/>
              </a:rPr>
            </a:br>
            <a:r>
              <a:rPr lang="en" sz="3000" i="0" u="none" strike="noStrike" cap="none" dirty="0">
                <a:solidFill>
                  <a:schemeClr val="dk1"/>
                </a:solidFill>
                <a:latin typeface="Roboto Mono"/>
                <a:ea typeface="Roboto Mono"/>
                <a:cs typeface="Roboto Mono"/>
                <a:sym typeface="Roboto Mono"/>
              </a:rPr>
              <a:t>educators@kidscodejeunesse.org</a:t>
            </a:r>
          </a:p>
        </p:txBody>
      </p:sp>
      <p:sp>
        <p:nvSpPr>
          <p:cNvPr id="591" name="Shape 591"/>
          <p:cNvSpPr txBox="1"/>
          <p:nvPr/>
        </p:nvSpPr>
        <p:spPr>
          <a:xfrm>
            <a:off x="228489" y="4175453"/>
            <a:ext cx="4935809" cy="769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2400" i="0" u="none" strike="noStrike" cap="none">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EB581D"/>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p:nvPr/>
        </p:nvSpPr>
        <p:spPr>
          <a:xfrm>
            <a:off x="457143" y="279002"/>
            <a:ext cx="8229093" cy="3204102"/>
          </a:xfrm>
          <a:prstGeom prst="rect">
            <a:avLst/>
          </a:prstGeom>
          <a:noFill/>
          <a:ln>
            <a:noFill/>
          </a:ln>
        </p:spPr>
        <p:txBody>
          <a:bodyPr lIns="91425" tIns="91425" rIns="91425" bIns="91425" anchor="ctr" anchorCtr="0">
            <a:noAutofit/>
          </a:bodyPr>
          <a:lstStyle/>
          <a:p>
            <a:pPr marL="342900" marR="0" lvl="0" indent="-190500" algn="l" rtl="0">
              <a:lnSpc>
                <a:spcPct val="150000"/>
              </a:lnSpc>
              <a:spcBef>
                <a:spcPts val="0"/>
              </a:spcBef>
              <a:spcAft>
                <a:spcPts val="0"/>
              </a:spcAft>
              <a:buClr>
                <a:schemeClr val="dk1"/>
              </a:buClr>
              <a:buSzPct val="25000"/>
              <a:buFont typeface="Arial"/>
              <a:buNone/>
            </a:pPr>
            <a:r>
              <a:rPr lang="en" sz="3000" b="1" i="0" u="none" strike="noStrike" cap="none" dirty="0">
                <a:solidFill>
                  <a:schemeClr val="dk1"/>
                </a:solidFill>
                <a:latin typeface="Arial"/>
                <a:ea typeface="Arial"/>
                <a:cs typeface="Arial"/>
                <a:sym typeface="Arial"/>
              </a:rPr>
              <a:t> </a:t>
            </a:r>
            <a:r>
              <a:rPr lang="en" sz="3000" b="1" i="0" u="none" strike="noStrike" cap="none" dirty="0">
                <a:solidFill>
                  <a:schemeClr val="dk1"/>
                </a:solidFill>
                <a:latin typeface="Roboto Mono"/>
                <a:ea typeface="Roboto Mono"/>
                <a:cs typeface="Roboto Mono"/>
                <a:sym typeface="Roboto Mono"/>
              </a:rPr>
              <a:t>Please tell us what you think!</a:t>
            </a:r>
          </a:p>
          <a:p>
            <a:pPr marL="342900" marR="0" lvl="0" indent="-177800" algn="l" rtl="0">
              <a:lnSpc>
                <a:spcPct val="150000"/>
              </a:lnSpc>
              <a:spcBef>
                <a:spcPts val="480"/>
              </a:spcBef>
              <a:spcAft>
                <a:spcPts val="0"/>
              </a:spcAft>
              <a:buClr>
                <a:schemeClr val="dk2"/>
              </a:buClr>
              <a:buSzPct val="100000"/>
              <a:buFont typeface="Roboto Mono"/>
              <a:buChar char="•"/>
            </a:pPr>
            <a:r>
              <a:rPr lang="en" sz="3000" i="0" u="none" strike="noStrike" cap="none" dirty="0">
                <a:solidFill>
                  <a:schemeClr val="dk2"/>
                </a:solidFill>
                <a:latin typeface="Roboto Mono"/>
                <a:ea typeface="Roboto Mono"/>
                <a:cs typeface="Roboto Mono"/>
                <a:sym typeface="Roboto Mono"/>
              </a:rPr>
              <a:t>Survey Link</a:t>
            </a:r>
          </a:p>
          <a:p>
            <a:pPr marL="342900" marR="0" lvl="0" indent="-177800" algn="l" rtl="0">
              <a:lnSpc>
                <a:spcPct val="150000"/>
              </a:lnSpc>
              <a:spcBef>
                <a:spcPts val="480"/>
              </a:spcBef>
              <a:spcAft>
                <a:spcPts val="0"/>
              </a:spcAft>
              <a:buClr>
                <a:schemeClr val="dk2"/>
              </a:buClr>
              <a:buSzPct val="100000"/>
              <a:buFont typeface="Roboto Mono"/>
              <a:buChar char="•"/>
            </a:pPr>
            <a:r>
              <a:rPr lang="en" sz="3000" i="0" u="none" strike="noStrike" cap="none" dirty="0">
                <a:solidFill>
                  <a:schemeClr val="dk2"/>
                </a:solidFill>
                <a:latin typeface="Roboto Mono"/>
                <a:ea typeface="Roboto Mono"/>
                <a:cs typeface="Roboto Mono"/>
                <a:sym typeface="Roboto Mono"/>
              </a:rPr>
              <a:t>Instructor’s Name</a:t>
            </a:r>
            <a:r>
              <a:rPr lang="en" sz="3000" i="0" u="none" strike="noStrike" cap="none" dirty="0">
                <a:solidFill>
                  <a:schemeClr val="dk1"/>
                </a:solidFill>
                <a:latin typeface="Roboto Mono"/>
                <a:ea typeface="Roboto Mono"/>
                <a:cs typeface="Roboto Mono"/>
                <a:sym typeface="Roboto Mono"/>
              </a:rPr>
              <a:t/>
            </a:r>
            <a:br>
              <a:rPr lang="en" sz="3000" i="0" u="none" strike="noStrike" cap="none" dirty="0">
                <a:solidFill>
                  <a:schemeClr val="dk1"/>
                </a:solidFill>
                <a:latin typeface="Roboto Mono"/>
                <a:ea typeface="Roboto Mono"/>
                <a:cs typeface="Roboto Mono"/>
                <a:sym typeface="Roboto Mono"/>
              </a:rPr>
            </a:br>
            <a:r>
              <a:rPr lang="en" sz="3000" i="0" u="sng" strike="noStrike" cap="none" dirty="0">
                <a:solidFill>
                  <a:schemeClr val="hlink"/>
                </a:solidFill>
                <a:latin typeface="Roboto Mono"/>
                <a:ea typeface="Roboto Mono"/>
                <a:cs typeface="Roboto Mono"/>
                <a:sym typeface="Roboto Mono"/>
                <a:hlinkClick r:id="rId3"/>
              </a:rPr>
              <a:t>educators@kidscodejeunesse.org</a:t>
            </a:r>
          </a:p>
        </p:txBody>
      </p:sp>
      <p:sp>
        <p:nvSpPr>
          <p:cNvPr id="598" name="Shape 598"/>
          <p:cNvSpPr txBox="1"/>
          <p:nvPr/>
        </p:nvSpPr>
        <p:spPr>
          <a:xfrm>
            <a:off x="404762" y="4175453"/>
            <a:ext cx="4935809" cy="769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2400" i="0" u="none" strike="noStrike" cap="none">
                <a:solidFill>
                  <a:schemeClr val="dk2"/>
                </a:solidFill>
                <a:latin typeface="Roboto Mono"/>
                <a:ea typeface="Roboto Mono"/>
                <a:cs typeface="Roboto Mono"/>
                <a:sym typeface="Roboto Mono"/>
              </a:rPr>
              <a:t>www.kidscodejeunesse.org</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EB581D"/>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flipH="1">
            <a:off x="567760" y="1584700"/>
            <a:ext cx="79797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rtl="0">
              <a:lnSpc>
                <a:spcPct val="100000"/>
              </a:lnSpc>
              <a:spcBef>
                <a:spcPts val="0"/>
              </a:spcBef>
              <a:spcAft>
                <a:spcPts val="0"/>
              </a:spcAft>
              <a:buClr>
                <a:schemeClr val="dk2"/>
              </a:buClr>
              <a:buSzPct val="25000"/>
              <a:buFont typeface="Arial"/>
              <a:buNone/>
            </a:pPr>
            <a:r>
              <a:rPr lang="en" sz="2400" b="1" i="0" u="none" strike="noStrike" cap="none">
                <a:solidFill>
                  <a:schemeClr val="dk2"/>
                </a:solidFill>
                <a:latin typeface="Roboto Mono"/>
                <a:ea typeface="Roboto Mono"/>
                <a:cs typeface="Roboto Mono"/>
                <a:sym typeface="Roboto Mono"/>
              </a:rPr>
              <a:t>a way of thinking </a:t>
            </a:r>
            <a:r>
              <a:rPr lang="en" sz="2400" i="0" u="none" strike="noStrike" cap="none">
                <a:solidFill>
                  <a:schemeClr val="dk1"/>
                </a:solidFill>
                <a:latin typeface="Roboto Mono"/>
                <a:ea typeface="Roboto Mono"/>
                <a:cs typeface="Roboto Mono"/>
                <a:sym typeface="Roboto Mono"/>
              </a:rPr>
              <a:t>like critical thinking,</a:t>
            </a:r>
          </a:p>
        </p:txBody>
      </p:sp>
      <p:sp>
        <p:nvSpPr>
          <p:cNvPr id="308" name="Shape 308"/>
          <p:cNvSpPr/>
          <p:nvPr/>
        </p:nvSpPr>
        <p:spPr>
          <a:xfrm flipH="1">
            <a:off x="566767" y="2655325"/>
            <a:ext cx="73032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rtl="0">
              <a:lnSpc>
                <a:spcPct val="100000"/>
              </a:lnSpc>
              <a:spcBef>
                <a:spcPts val="0"/>
              </a:spcBef>
              <a:spcAft>
                <a:spcPts val="0"/>
              </a:spcAft>
              <a:buClr>
                <a:schemeClr val="dk1"/>
              </a:buClr>
              <a:buSzPct val="25000"/>
              <a:buFont typeface="Arial"/>
              <a:buNone/>
            </a:pPr>
            <a:r>
              <a:rPr lang="en" sz="2400" i="0" u="none" strike="noStrike" cap="none">
                <a:solidFill>
                  <a:schemeClr val="dk1"/>
                </a:solidFill>
                <a:latin typeface="Roboto Mono"/>
                <a:ea typeface="Roboto Mono"/>
                <a:cs typeface="Roboto Mono"/>
                <a:sym typeface="Roboto Mono"/>
              </a:rPr>
              <a:t>creative thinking and problem solving.</a:t>
            </a:r>
          </a:p>
        </p:txBody>
      </p:sp>
      <p:sp>
        <p:nvSpPr>
          <p:cNvPr id="309" name="Shape 309"/>
          <p:cNvSpPr/>
          <p:nvPr/>
        </p:nvSpPr>
        <p:spPr>
          <a:xfrm flipH="1">
            <a:off x="567764" y="499850"/>
            <a:ext cx="5123400" cy="873600"/>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rtl="0">
              <a:lnSpc>
                <a:spcPct val="100000"/>
              </a:lnSpc>
              <a:spcBef>
                <a:spcPts val="0"/>
              </a:spcBef>
              <a:spcAft>
                <a:spcPts val="0"/>
              </a:spcAft>
              <a:buClr>
                <a:schemeClr val="dk2"/>
              </a:buClr>
              <a:buSzPct val="25000"/>
              <a:buFont typeface="Arial"/>
              <a:buNone/>
            </a:pPr>
            <a:r>
              <a:rPr lang="en" sz="2400" b="1" i="0" u="none" strike="noStrike" cap="none">
                <a:solidFill>
                  <a:schemeClr val="dk2"/>
                </a:solidFill>
                <a:latin typeface="Roboto Mono"/>
                <a:ea typeface="Roboto Mono"/>
                <a:cs typeface="Roboto Mono"/>
                <a:sym typeface="Roboto Mono"/>
              </a:rPr>
              <a:t>Computational thinking</a:t>
            </a:r>
            <a:r>
              <a:rPr lang="en" sz="2400" i="0" u="none" strike="noStrike" cap="none">
                <a:solidFill>
                  <a:schemeClr val="dk1"/>
                </a:solidFill>
                <a:latin typeface="Roboto Mono"/>
                <a:ea typeface="Roboto Mono"/>
                <a:cs typeface="Roboto Mono"/>
                <a:sym typeface="Roboto Mono"/>
              </a:rPr>
              <a:t> is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p:nvPr/>
        </p:nvSpPr>
        <p:spPr>
          <a:xfrm>
            <a:off x="176522" y="778025"/>
            <a:ext cx="8229093" cy="3204102"/>
          </a:xfrm>
          <a:prstGeom prst="rect">
            <a:avLst/>
          </a:prstGeom>
          <a:noFill/>
          <a:ln>
            <a:noFill/>
          </a:ln>
        </p:spPr>
        <p:txBody>
          <a:bodyPr lIns="91425" tIns="91425" rIns="91425" bIns="91425" anchor="ctr" anchorCtr="0">
            <a:noAutofit/>
          </a:bodyPr>
          <a:lstStyle/>
          <a:p>
            <a:pPr marL="342900" marR="0" lvl="0" indent="0" algn="ctr" rtl="0">
              <a:lnSpc>
                <a:spcPct val="100000"/>
              </a:lnSpc>
              <a:spcBef>
                <a:spcPts val="0"/>
              </a:spcBef>
              <a:spcAft>
                <a:spcPts val="0"/>
              </a:spcAft>
              <a:buClr>
                <a:schemeClr val="dk1"/>
              </a:buClr>
              <a:buSzPct val="25000"/>
              <a:buFont typeface="Arial"/>
              <a:buNone/>
            </a:pPr>
            <a:r>
              <a:rPr lang="en" sz="3000" i="0" u="none" strike="noStrike" cap="none" dirty="0">
                <a:solidFill>
                  <a:schemeClr val="dk1"/>
                </a:solidFill>
                <a:latin typeface="Roboto Mono"/>
                <a:ea typeface="Roboto Mono"/>
                <a:cs typeface="Roboto Mono"/>
                <a:sym typeface="Roboto Mono"/>
              </a:rPr>
              <a:t>This project was funded by </a:t>
            </a:r>
            <a:r>
              <a:rPr lang="en" sz="3000" b="1" i="0" u="none" strike="noStrike" cap="none" dirty="0">
                <a:solidFill>
                  <a:schemeClr val="dk2"/>
                </a:solidFill>
                <a:latin typeface="Roboto Mono"/>
                <a:ea typeface="Roboto Mono"/>
                <a:cs typeface="Roboto Mono"/>
                <a:sym typeface="Roboto Mono"/>
              </a:rPr>
              <a:t>CIRA</a:t>
            </a:r>
            <a:r>
              <a:rPr lang="en" sz="3000" i="0" u="none" strike="noStrike" cap="none" dirty="0">
                <a:solidFill>
                  <a:schemeClr val="dk1"/>
                </a:solidFill>
                <a:latin typeface="Roboto Mono"/>
                <a:ea typeface="Roboto Mono"/>
                <a:cs typeface="Roboto Mono"/>
                <a:sym typeface="Roboto Mono"/>
              </a:rPr>
              <a:t>’s Community Investment Program.</a:t>
            </a:r>
          </a:p>
        </p:txBody>
      </p:sp>
      <p:pic>
        <p:nvPicPr>
          <p:cNvPr id="605" name="Shape 605" descr="Logo_CIRA_EN.jpg"/>
          <p:cNvPicPr preferRelativeResize="0"/>
          <p:nvPr/>
        </p:nvPicPr>
        <p:blipFill rotWithShape="1">
          <a:blip r:embed="rId3">
            <a:alphaModFix/>
          </a:blip>
          <a:srcRect/>
          <a:stretch/>
        </p:blipFill>
        <p:spPr>
          <a:xfrm>
            <a:off x="358051" y="3982126"/>
            <a:ext cx="4175392" cy="8768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title"/>
          </p:nvPr>
        </p:nvSpPr>
        <p:spPr>
          <a:xfrm>
            <a:off x="457200" y="1885950"/>
            <a:ext cx="8220600" cy="1143000"/>
          </a:xfrm>
          <a:prstGeom prst="rect">
            <a:avLst/>
          </a:prstGeom>
          <a:noFill/>
          <a:ln w="952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rtl="0">
              <a:lnSpc>
                <a:spcPct val="200000"/>
              </a:lnSpc>
              <a:spcBef>
                <a:spcPts val="0"/>
              </a:spcBef>
              <a:buClr>
                <a:srgbClr val="33AFF7"/>
              </a:buClr>
              <a:buSzPct val="25000"/>
              <a:buFont typeface="Arial"/>
              <a:buNone/>
            </a:pPr>
            <a:r>
              <a:rPr lang="en" sz="3000" b="1" i="0" u="none" strike="noStrike" cap="none" dirty="0">
                <a:solidFill>
                  <a:srgbClr val="33AFF7"/>
                </a:solidFill>
                <a:latin typeface="Roboto Mono"/>
                <a:ea typeface="Roboto Mono"/>
                <a:cs typeface="Roboto Mono"/>
                <a:sym typeface="Roboto Mono"/>
              </a:rPr>
              <a:t>ADDITIONAL INFORMATION &amp; CHALLENGES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body" idx="1"/>
          </p:nvPr>
        </p:nvSpPr>
        <p:spPr>
          <a:xfrm>
            <a:off x="4519448" y="895350"/>
            <a:ext cx="4624499" cy="4406400"/>
          </a:xfrm>
          <a:prstGeom prst="rect">
            <a:avLst/>
          </a:prstGeom>
          <a:noFill/>
          <a:ln>
            <a:noFill/>
          </a:ln>
        </p:spPr>
        <p:txBody>
          <a:bodyPr lIns="81600" tIns="81600" rIns="81600" bIns="81600" anchor="t" anchorCtr="0">
            <a:noAutofit/>
          </a:bodyPr>
          <a:lstStyle/>
          <a:p>
            <a:pPr marL="342900" marR="0" lvl="0" indent="-177800" algn="ctr" rtl="0">
              <a:spcBef>
                <a:spcPts val="0"/>
              </a:spcBef>
              <a:spcAft>
                <a:spcPts val="0"/>
              </a:spcAft>
              <a:buClr>
                <a:schemeClr val="lt1"/>
              </a:buClr>
              <a:buSzPct val="25000"/>
              <a:buFont typeface="Arial"/>
              <a:buNone/>
            </a:pPr>
            <a:r>
              <a:rPr lang="en" b="1" i="0" u="sng" strike="noStrike" cap="none" dirty="0">
                <a:solidFill>
                  <a:schemeClr val="lt1"/>
                </a:solidFill>
                <a:latin typeface="Roboto Mono"/>
                <a:ea typeface="Roboto Mono"/>
                <a:cs typeface="Roboto Mono"/>
                <a:sym typeface="Roboto Mono"/>
              </a:rPr>
              <a:t>Matchstick Challenge</a:t>
            </a:r>
            <a:r>
              <a:rPr lang="en" i="0" u="sng" strike="noStrike" cap="none" dirty="0">
                <a:solidFill>
                  <a:srgbClr val="FF8939"/>
                </a:solidFill>
                <a:latin typeface="Roboto Mono"/>
                <a:ea typeface="Roboto Mono"/>
                <a:cs typeface="Roboto Mono"/>
                <a:sym typeface="Roboto Mono"/>
              </a:rPr>
              <a:t/>
            </a:r>
            <a:br>
              <a:rPr lang="en" i="0" u="sng" strike="noStrike" cap="none" dirty="0">
                <a:solidFill>
                  <a:srgbClr val="FF8939"/>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
            </a:r>
            <a:br>
              <a:rPr lang="en" i="0" u="none" strike="noStrike" cap="none" dirty="0">
                <a:solidFill>
                  <a:schemeClr val="lt1"/>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The are 2 squares.</a:t>
            </a:r>
            <a:br>
              <a:rPr lang="en" i="0" u="none" strike="noStrike" cap="none" dirty="0">
                <a:solidFill>
                  <a:schemeClr val="lt1"/>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
            </a:r>
            <a:br>
              <a:rPr lang="en" i="0" u="none" strike="noStrike" cap="none" dirty="0">
                <a:solidFill>
                  <a:schemeClr val="lt1"/>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Move only 2 matchsticks </a:t>
            </a:r>
          </a:p>
          <a:p>
            <a:pPr marL="342900" marR="0" lvl="0" indent="-177800" algn="ctr" rtl="0">
              <a:spcBef>
                <a:spcPts val="500"/>
              </a:spcBef>
              <a:buClr>
                <a:schemeClr val="lt1"/>
              </a:buClr>
              <a:buSzPct val="25000"/>
              <a:buFont typeface="Arial"/>
              <a:buNone/>
            </a:pPr>
            <a:r>
              <a:rPr lang="en" i="0" u="none" strike="noStrike" cap="none" dirty="0">
                <a:solidFill>
                  <a:schemeClr val="lt1"/>
                </a:solidFill>
                <a:latin typeface="Roboto Mono"/>
                <a:ea typeface="Roboto Mono"/>
                <a:cs typeface="Roboto Mono"/>
                <a:sym typeface="Roboto Mono"/>
              </a:rPr>
              <a:t>to create 3 squares.</a:t>
            </a:r>
          </a:p>
        </p:txBody>
      </p:sp>
      <p:pic>
        <p:nvPicPr>
          <p:cNvPr id="617" name="Shape 617" descr="matchstick_square.jpg"/>
          <p:cNvPicPr preferRelativeResize="0"/>
          <p:nvPr/>
        </p:nvPicPr>
        <p:blipFill rotWithShape="1">
          <a:blip r:embed="rId3">
            <a:alphaModFix/>
          </a:blip>
          <a:srcRect/>
          <a:stretch/>
        </p:blipFill>
        <p:spPr>
          <a:xfrm>
            <a:off x="748822" y="1298387"/>
            <a:ext cx="3061931" cy="29807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4572000" y="1441950"/>
            <a:ext cx="4624499" cy="4406400"/>
          </a:xfrm>
          <a:prstGeom prst="rect">
            <a:avLst/>
          </a:prstGeom>
          <a:noFill/>
          <a:ln>
            <a:noFill/>
          </a:ln>
        </p:spPr>
        <p:txBody>
          <a:bodyPr lIns="81600" tIns="81600" rIns="81600" bIns="81600" anchor="t" anchorCtr="0">
            <a:noAutofit/>
          </a:bodyPr>
          <a:lstStyle/>
          <a:p>
            <a:pPr marL="342900" marR="0" lvl="0" indent="-177800" algn="ctr" rtl="0">
              <a:spcBef>
                <a:spcPts val="0"/>
              </a:spcBef>
              <a:buClr>
                <a:schemeClr val="lt1"/>
              </a:buClr>
              <a:buSzPct val="25000"/>
              <a:buFont typeface="Arial"/>
              <a:buNone/>
            </a:pPr>
            <a:r>
              <a:rPr lang="en" b="1" i="0" u="sng" strike="noStrike" cap="none" dirty="0">
                <a:solidFill>
                  <a:schemeClr val="lt1"/>
                </a:solidFill>
                <a:latin typeface="Roboto Mono"/>
                <a:ea typeface="Roboto Mono"/>
                <a:cs typeface="Roboto Mono"/>
                <a:sym typeface="Roboto Mono"/>
              </a:rPr>
              <a:t>Matchstick Challenge</a:t>
            </a:r>
            <a:r>
              <a:rPr lang="en" i="0" u="sng" strike="noStrike" cap="none" dirty="0">
                <a:solidFill>
                  <a:srgbClr val="FF8939"/>
                </a:solidFill>
                <a:latin typeface="Roboto Mono"/>
                <a:ea typeface="Roboto Mono"/>
                <a:cs typeface="Roboto Mono"/>
                <a:sym typeface="Roboto Mono"/>
              </a:rPr>
              <a:t/>
            </a:r>
            <a:br>
              <a:rPr lang="en" i="0" u="sng" strike="noStrike" cap="none" dirty="0">
                <a:solidFill>
                  <a:srgbClr val="FF8939"/>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
            </a:r>
            <a:br>
              <a:rPr lang="en" i="0" u="none" strike="noStrike" cap="none" dirty="0">
                <a:solidFill>
                  <a:schemeClr val="lt1"/>
                </a:solidFill>
                <a:latin typeface="Roboto Mono"/>
                <a:ea typeface="Roboto Mono"/>
                <a:cs typeface="Roboto Mono"/>
                <a:sym typeface="Roboto Mono"/>
              </a:rPr>
            </a:br>
            <a:r>
              <a:rPr lang="en" i="0" u="none" strike="noStrike" cap="none" dirty="0">
                <a:solidFill>
                  <a:schemeClr val="lt1"/>
                </a:solidFill>
                <a:latin typeface="Roboto Mono"/>
                <a:ea typeface="Roboto Mono"/>
                <a:cs typeface="Roboto Mono"/>
                <a:sym typeface="Roboto Mono"/>
              </a:rPr>
              <a:t>SOLUTION</a:t>
            </a:r>
          </a:p>
        </p:txBody>
      </p:sp>
      <p:pic>
        <p:nvPicPr>
          <p:cNvPr id="624" name="Shape 624" descr="matchstick_square.jpg"/>
          <p:cNvPicPr preferRelativeResize="0"/>
          <p:nvPr/>
        </p:nvPicPr>
        <p:blipFill rotWithShape="1">
          <a:blip r:embed="rId3">
            <a:alphaModFix/>
          </a:blip>
          <a:srcRect/>
          <a:stretch/>
        </p:blipFill>
        <p:spPr>
          <a:xfrm>
            <a:off x="748822" y="921767"/>
            <a:ext cx="3061931" cy="2980744"/>
          </a:xfrm>
          <a:prstGeom prst="rect">
            <a:avLst/>
          </a:prstGeom>
          <a:noFill/>
          <a:ln>
            <a:noFill/>
          </a:ln>
        </p:spPr>
      </p:pic>
      <p:cxnSp>
        <p:nvCxnSpPr>
          <p:cNvPr id="625" name="Shape 625"/>
          <p:cNvCxnSpPr/>
          <p:nvPr/>
        </p:nvCxnSpPr>
        <p:spPr>
          <a:xfrm rot="5400000">
            <a:off x="1808586" y="3062793"/>
            <a:ext cx="1043999" cy="0"/>
          </a:xfrm>
          <a:prstGeom prst="straightConnector1">
            <a:avLst/>
          </a:prstGeom>
          <a:noFill/>
          <a:ln w="38100" cap="rnd" cmpd="sng">
            <a:solidFill>
              <a:schemeClr val="accent4"/>
            </a:solidFill>
            <a:prstDash val="solid"/>
            <a:round/>
            <a:headEnd type="none" w="med" len="med"/>
            <a:tailEnd type="oval" w="med" len="med"/>
          </a:ln>
          <a:effectLst>
            <a:outerShdw blurRad="39999" dist="20000" dir="5400000" rotWithShape="0">
              <a:srgbClr val="000000">
                <a:alpha val="37647"/>
              </a:srgbClr>
            </a:outerShdw>
          </a:effectLst>
        </p:spPr>
      </p:cxnSp>
      <p:cxnSp>
        <p:nvCxnSpPr>
          <p:cNvPr id="626" name="Shape 626"/>
          <p:cNvCxnSpPr/>
          <p:nvPr/>
        </p:nvCxnSpPr>
        <p:spPr>
          <a:xfrm>
            <a:off x="2482988" y="2415791"/>
            <a:ext cx="924115" cy="1587"/>
          </a:xfrm>
          <a:prstGeom prst="straightConnector1">
            <a:avLst/>
          </a:prstGeom>
          <a:noFill/>
          <a:ln w="38100" cap="rnd" cmpd="sng">
            <a:solidFill>
              <a:schemeClr val="accent4"/>
            </a:solidFill>
            <a:prstDash val="solid"/>
            <a:round/>
            <a:headEnd type="none" w="med" len="med"/>
            <a:tailEnd type="oval" w="med" len="med"/>
          </a:ln>
          <a:effectLst>
            <a:outerShdw blurRad="39999" dist="20000" dir="5400000" rotWithShape="0">
              <a:srgbClr val="000000">
                <a:alpha val="37647"/>
              </a:srgbClr>
            </a:outerShdw>
          </a:effectLst>
        </p:spPr>
      </p:cxnSp>
      <p:sp>
        <p:nvSpPr>
          <p:cNvPr id="627" name="Shape 627"/>
          <p:cNvSpPr/>
          <p:nvPr/>
        </p:nvSpPr>
        <p:spPr>
          <a:xfrm>
            <a:off x="3407103" y="1625780"/>
            <a:ext cx="341586" cy="374507"/>
          </a:xfrm>
          <a:prstGeom prst="mathMultiply">
            <a:avLst>
              <a:gd name="adj1" fmla="val 23520"/>
            </a:avLst>
          </a:prstGeom>
          <a:solidFill>
            <a:srgbClr val="D04F1A"/>
          </a:solidFill>
          <a:ln w="9525" cap="flat" cmpd="sng">
            <a:solidFill>
              <a:schemeClr val="lt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8" name="Shape 628"/>
          <p:cNvSpPr/>
          <p:nvPr/>
        </p:nvSpPr>
        <p:spPr>
          <a:xfrm>
            <a:off x="2820275" y="921767"/>
            <a:ext cx="341586" cy="374507"/>
          </a:xfrm>
          <a:prstGeom prst="mathMultiply">
            <a:avLst>
              <a:gd name="adj1" fmla="val 23520"/>
            </a:avLst>
          </a:prstGeom>
          <a:solidFill>
            <a:srgbClr val="D04F1A"/>
          </a:solidFill>
          <a:ln w="9525" cap="flat" cmpd="sng">
            <a:solidFill>
              <a:schemeClr val="lt2"/>
            </a:solidFill>
            <a:prstDash val="solid"/>
            <a:round/>
            <a:headEnd type="none" w="med" len="med"/>
            <a:tailEnd type="none" w="med" len="med"/>
          </a:ln>
          <a:effectLst>
            <a:outerShdw blurRad="39999" dist="23000" dir="5400000" rotWithShape="0">
              <a:srgbClr val="000000">
                <a:alpha val="34901"/>
              </a:srgbClr>
            </a:outerShdw>
          </a:effectLst>
        </p:spPr>
        <p:txBody>
          <a:bodyPr lIns="81625" tIns="40800" rIns="81625" bIns="408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body" idx="1"/>
          </p:nvPr>
        </p:nvSpPr>
        <p:spPr>
          <a:xfrm>
            <a:off x="4518837" y="819150"/>
            <a:ext cx="4625099" cy="4851600"/>
          </a:xfrm>
          <a:prstGeom prst="rect">
            <a:avLst/>
          </a:prstGeom>
          <a:noFill/>
          <a:ln>
            <a:noFill/>
          </a:ln>
        </p:spPr>
        <p:txBody>
          <a:bodyPr lIns="91425" tIns="91425" rIns="91425" bIns="91425" anchor="t" anchorCtr="0">
            <a:noAutofit/>
          </a:bodyPr>
          <a:lstStyle/>
          <a:p>
            <a:pPr marL="0" marR="0" lvl="0" indent="0" algn="ctr" rtl="0">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Applying</a:t>
            </a:r>
          </a:p>
          <a:p>
            <a:pPr marL="0" marR="0" lvl="0" indent="0" algn="ctr" rtl="0">
              <a:spcBef>
                <a:spcPts val="0"/>
              </a:spcBef>
              <a:spcAft>
                <a:spcPts val="0"/>
              </a:spcAft>
              <a:buClr>
                <a:schemeClr val="lt1"/>
              </a:buClr>
              <a:buSzPct val="25000"/>
              <a:buFont typeface="Arial"/>
              <a:buNone/>
            </a:pPr>
            <a:endParaRPr b="1" i="0" u="none" strike="noStrike" cap="none" dirty="0">
              <a:solidFill>
                <a:schemeClr val="lt1"/>
              </a:solidFill>
              <a:latin typeface="Roboto Mono"/>
              <a:ea typeface="Roboto Mono"/>
              <a:cs typeface="Roboto Mono"/>
              <a:sym typeface="Roboto Mono"/>
            </a:endParaRP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Decomposition</a:t>
            </a:r>
            <a:r>
              <a:rPr lang="en" b="1" i="0" u="none" strike="noStrike" cap="none" dirty="0">
                <a:solidFill>
                  <a:schemeClr val="lt1"/>
                </a:solidFill>
                <a:latin typeface="Roboto Mono"/>
                <a:ea typeface="Roboto Mono"/>
                <a:cs typeface="Roboto Mono"/>
                <a:sym typeface="Roboto Mono"/>
              </a:rPr>
              <a:t>,</a:t>
            </a:r>
          </a:p>
          <a:p>
            <a:pPr marL="0" marR="0" lvl="0" indent="0" algn="ctr" rtl="0">
              <a:lnSpc>
                <a:spcPct val="150000"/>
              </a:lnSpc>
              <a:spcBef>
                <a:spcPts val="0"/>
              </a:spcBef>
              <a:spcAft>
                <a:spcPts val="0"/>
              </a:spcAft>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 Logic</a:t>
            </a:r>
            <a:r>
              <a:rPr lang="en" b="1" i="0" u="none" strike="noStrike" cap="none" dirty="0">
                <a:solidFill>
                  <a:schemeClr val="lt1"/>
                </a:solidFill>
                <a:latin typeface="Roboto Mono"/>
                <a:ea typeface="Roboto Mono"/>
                <a:cs typeface="Roboto Mono"/>
                <a:sym typeface="Roboto Mono"/>
              </a:rPr>
              <a:t>, </a:t>
            </a:r>
          </a:p>
          <a:p>
            <a:pPr marL="0" marR="0" lvl="0" indent="0" algn="ctr" rtl="0">
              <a:lnSpc>
                <a:spcPct val="150000"/>
              </a:lnSpc>
              <a:spcBef>
                <a:spcPts val="0"/>
              </a:spcBef>
              <a:spcAft>
                <a:spcPts val="0"/>
              </a:spcAft>
              <a:buClr>
                <a:schemeClr val="lt1"/>
              </a:buClr>
              <a:buSzPct val="25000"/>
              <a:buFont typeface="Arial"/>
              <a:buNone/>
            </a:pPr>
            <a:r>
              <a:rPr lang="en" b="1" i="0" u="none" strike="noStrike" cap="none" dirty="0">
                <a:solidFill>
                  <a:schemeClr val="lt1"/>
                </a:solidFill>
                <a:latin typeface="Roboto Mono"/>
                <a:ea typeface="Roboto Mono"/>
                <a:cs typeface="Roboto Mono"/>
                <a:sym typeface="Roboto Mono"/>
              </a:rPr>
              <a:t>and </a:t>
            </a:r>
          </a:p>
          <a:p>
            <a:pPr marL="0" marR="0" lvl="0" indent="0" algn="ctr" rtl="0">
              <a:lnSpc>
                <a:spcPct val="150000"/>
              </a:lnSpc>
              <a:spcBef>
                <a:spcPts val="0"/>
              </a:spcBef>
              <a:buClr>
                <a:schemeClr val="lt1"/>
              </a:buClr>
              <a:buSzPct val="25000"/>
              <a:buFont typeface="Arial"/>
              <a:buNone/>
            </a:pPr>
            <a:r>
              <a:rPr lang="en" b="1" i="1" u="none" strike="noStrike" cap="none" dirty="0">
                <a:solidFill>
                  <a:schemeClr val="lt1"/>
                </a:solidFill>
                <a:latin typeface="Roboto Mono"/>
                <a:ea typeface="Roboto Mono"/>
                <a:cs typeface="Roboto Mono"/>
                <a:sym typeface="Roboto Mono"/>
              </a:rPr>
              <a:t>Pattern Recognition</a:t>
            </a:r>
          </a:p>
        </p:txBody>
      </p:sp>
      <p:sp>
        <p:nvSpPr>
          <p:cNvPr id="635" name="Shape 635"/>
          <p:cNvSpPr txBox="1"/>
          <p:nvPr/>
        </p:nvSpPr>
        <p:spPr>
          <a:xfrm>
            <a:off x="228401" y="1205729"/>
            <a:ext cx="4069558" cy="2890021"/>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8B33"/>
              </a:buClr>
              <a:buSzPct val="25000"/>
              <a:buFont typeface="Arial"/>
              <a:buNone/>
            </a:pPr>
            <a:r>
              <a:rPr lang="en" sz="1800" i="0" u="none" strike="noStrike" cap="none" dirty="0">
                <a:solidFill>
                  <a:srgbClr val="FF8B33"/>
                </a:solidFill>
                <a:latin typeface="Roboto Mono"/>
                <a:ea typeface="Roboto Mono"/>
                <a:cs typeface="Roboto Mono"/>
                <a:sym typeface="Roboto Mono"/>
              </a:rPr>
              <a:t>Second computational thinking  challenge:</a:t>
            </a:r>
          </a:p>
          <a:p>
            <a:pPr marL="0" marR="0" lvl="0" indent="0" algn="ctr" rtl="0">
              <a:lnSpc>
                <a:spcPct val="100000"/>
              </a:lnSpc>
              <a:spcBef>
                <a:spcPts val="0"/>
              </a:spcBef>
              <a:spcAft>
                <a:spcPts val="0"/>
              </a:spcAft>
              <a:buClr>
                <a:srgbClr val="FF8B33"/>
              </a:buClr>
              <a:buSzPct val="25000"/>
              <a:buFont typeface="Arial"/>
              <a:buNone/>
            </a:pPr>
            <a:r>
              <a:rPr lang="en" sz="1800" i="0" u="none" strike="noStrike" cap="none" dirty="0">
                <a:solidFill>
                  <a:srgbClr val="FF8B33"/>
                </a:solidFill>
                <a:latin typeface="Roboto Mono"/>
                <a:ea typeface="Roboto Mono"/>
                <a:cs typeface="Roboto Mono"/>
                <a:sym typeface="Roboto Mono"/>
              </a:rPr>
              <a:t> </a:t>
            </a:r>
          </a:p>
          <a:p>
            <a:pPr marL="0" marR="0" lvl="0" indent="0" algn="ctr" rtl="0">
              <a:lnSpc>
                <a:spcPct val="100000"/>
              </a:lnSpc>
              <a:spcBef>
                <a:spcPts val="0"/>
              </a:spcBef>
              <a:spcAft>
                <a:spcPts val="0"/>
              </a:spcAft>
              <a:buClr>
                <a:schemeClr val="accent3"/>
              </a:buClr>
              <a:buSzPct val="25000"/>
              <a:buFont typeface="Arial"/>
              <a:buNone/>
            </a:pPr>
            <a:r>
              <a:rPr lang="en" sz="1800" i="0" u="none" strike="noStrike" cap="none" dirty="0">
                <a:solidFill>
                  <a:schemeClr val="accent4"/>
                </a:solidFill>
                <a:latin typeface="Roboto Mono"/>
                <a:ea typeface="Roboto Mono"/>
                <a:cs typeface="Roboto Mono"/>
                <a:sym typeface="Roboto Mono"/>
              </a:rPr>
              <a:t>Add all the numbers </a:t>
            </a:r>
          </a:p>
          <a:p>
            <a:pPr marL="0" marR="0" lvl="0" indent="0" algn="ctr" rtl="0">
              <a:lnSpc>
                <a:spcPct val="100000"/>
              </a:lnSpc>
              <a:spcBef>
                <a:spcPts val="0"/>
              </a:spcBef>
              <a:spcAft>
                <a:spcPts val="0"/>
              </a:spcAft>
              <a:buClr>
                <a:schemeClr val="accent3"/>
              </a:buClr>
              <a:buSzPct val="25000"/>
              <a:buFont typeface="Arial"/>
              <a:buNone/>
            </a:pPr>
            <a:r>
              <a:rPr lang="en" sz="1800" i="0" u="none" strike="noStrike" cap="none" dirty="0">
                <a:solidFill>
                  <a:schemeClr val="accent4"/>
                </a:solidFill>
                <a:latin typeface="Roboto Mono"/>
                <a:ea typeface="Roboto Mono"/>
                <a:cs typeface="Roboto Mono"/>
                <a:sym typeface="Roboto Mono"/>
              </a:rPr>
              <a:t>from 1 to 200, </a:t>
            </a:r>
            <a:br>
              <a:rPr lang="en" sz="1800" i="0" u="none" strike="noStrike" cap="none" dirty="0">
                <a:solidFill>
                  <a:schemeClr val="accent4"/>
                </a:solidFill>
                <a:latin typeface="Roboto Mono"/>
                <a:ea typeface="Roboto Mono"/>
                <a:cs typeface="Roboto Mono"/>
                <a:sym typeface="Roboto Mono"/>
              </a:rPr>
            </a:br>
            <a:r>
              <a:rPr lang="en" sz="1800" i="0" u="none" strike="noStrike" cap="none" dirty="0">
                <a:solidFill>
                  <a:schemeClr val="accent4"/>
                </a:solidFill>
                <a:latin typeface="Roboto Mono"/>
                <a:ea typeface="Roboto Mono"/>
                <a:cs typeface="Roboto Mono"/>
                <a:sym typeface="Roboto Mono"/>
              </a:rPr>
              <a:t>in 10 seconds,</a:t>
            </a:r>
            <a:br>
              <a:rPr lang="en" sz="1800" i="0" u="none" strike="noStrike" cap="none" dirty="0">
                <a:solidFill>
                  <a:schemeClr val="accent4"/>
                </a:solidFill>
                <a:latin typeface="Roboto Mono"/>
                <a:ea typeface="Roboto Mono"/>
                <a:cs typeface="Roboto Mono"/>
                <a:sym typeface="Roboto Mono"/>
              </a:rPr>
            </a:br>
            <a:r>
              <a:rPr lang="en" sz="1800" i="0" u="none" strike="noStrike" cap="none" dirty="0">
                <a:solidFill>
                  <a:schemeClr val="accent4"/>
                </a:solidFill>
                <a:latin typeface="Roboto Mono"/>
                <a:ea typeface="Roboto Mono"/>
                <a:cs typeface="Roboto Mono"/>
                <a:sym typeface="Roboto Mono"/>
              </a:rPr>
              <a:t>in your head.</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4953000" y="1048992"/>
            <a:ext cx="3682500" cy="3454500"/>
          </a:xfrm>
          <a:prstGeom prst="rect">
            <a:avLst/>
          </a:prstGeom>
          <a:noFill/>
          <a:ln>
            <a:noFill/>
          </a:ln>
        </p:spPr>
        <p:txBody>
          <a:bodyPr lIns="91425" tIns="91425" rIns="91425" bIns="91425" anchor="t" anchorCtr="0">
            <a:noAutofit/>
          </a:bodyPr>
          <a:lstStyle/>
          <a:p>
            <a:pPr marL="342900" marR="0" lvl="0" indent="0" algn="l" rtl="0">
              <a:spcBef>
                <a:spcPts val="0"/>
              </a:spcBef>
              <a:buClr>
                <a:schemeClr val="lt1"/>
              </a:buClr>
              <a:buSzPct val="25000"/>
              <a:buFont typeface="Arial"/>
              <a:buNone/>
            </a:pPr>
            <a:r>
              <a:rPr lang="en" i="0" u="none" strike="noStrike" cap="none" dirty="0">
                <a:solidFill>
                  <a:schemeClr val="lt1"/>
                </a:solidFill>
                <a:latin typeface="Roboto Mono"/>
                <a:ea typeface="Roboto Mono"/>
                <a:cs typeface="Roboto Mono"/>
                <a:sym typeface="Roboto Mono"/>
              </a:rPr>
              <a:t>Can someone recognize a pattern that will help define a new algorithm?</a:t>
            </a:r>
          </a:p>
        </p:txBody>
      </p:sp>
      <p:sp>
        <p:nvSpPr>
          <p:cNvPr id="642" name="Shape 642"/>
          <p:cNvSpPr txBox="1"/>
          <p:nvPr/>
        </p:nvSpPr>
        <p:spPr>
          <a:xfrm>
            <a:off x="181797" y="1099909"/>
            <a:ext cx="4108363" cy="3149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4"/>
              </a:buClr>
              <a:buSzPct val="25000"/>
              <a:buFont typeface="Arial"/>
              <a:buNone/>
            </a:pPr>
            <a:r>
              <a:rPr lang="en" sz="1800" i="0" u="none" strike="noStrike" cap="none">
                <a:solidFill>
                  <a:schemeClr val="accent4"/>
                </a:solidFill>
                <a:latin typeface="Roboto Mono"/>
                <a:ea typeface="Roboto Mono"/>
                <a:cs typeface="Roboto Mono"/>
                <a:sym typeface="Roboto Mono"/>
              </a:rPr>
              <a:t>Clearly, we need to use a different algorithm than…</a:t>
            </a:r>
          </a:p>
          <a:p>
            <a:pPr marL="0" marR="0" lvl="0" indent="0" algn="ctr" rtl="0">
              <a:lnSpc>
                <a:spcPct val="100000"/>
              </a:lnSpc>
              <a:spcBef>
                <a:spcPts val="0"/>
              </a:spcBef>
              <a:spcAft>
                <a:spcPts val="0"/>
              </a:spcAft>
              <a:buClr>
                <a:srgbClr val="000000"/>
              </a:buClr>
              <a:buFont typeface="Arial"/>
              <a:buNone/>
            </a:pPr>
            <a:endParaRPr sz="1800" i="0" u="none" strike="noStrike" cap="none">
              <a:solidFill>
                <a:srgbClr val="147EB4"/>
              </a:solidFill>
              <a:latin typeface="Roboto Mono"/>
              <a:ea typeface="Roboto Mono"/>
              <a:cs typeface="Roboto Mono"/>
              <a:sym typeface="Roboto Mono"/>
            </a:endParaRPr>
          </a:p>
          <a:p>
            <a:pPr marL="0" marR="0" lvl="0" indent="0" algn="ctr"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1 + 2 + 3 + …. + 198 + 199 + 200</a:t>
            </a:r>
          </a:p>
          <a:p>
            <a:pPr marL="0" marR="0" lvl="0" indent="0" algn="ctr" rtl="0">
              <a:lnSpc>
                <a:spcPct val="100000"/>
              </a:lnSpc>
              <a:spcBef>
                <a:spcPts val="0"/>
              </a:spcBef>
              <a:spcAft>
                <a:spcPts val="0"/>
              </a:spcAft>
              <a:buClr>
                <a:srgbClr val="000000"/>
              </a:buClr>
              <a:buFont typeface="Arial"/>
              <a:buNone/>
            </a:pPr>
            <a:endParaRPr sz="1800" i="0" u="none" strike="noStrike" cap="none">
              <a:solidFill>
                <a:schemeClr val="lt2"/>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accent4"/>
              </a:buClr>
              <a:buSzPct val="25000"/>
              <a:buFont typeface="Arial"/>
              <a:buNone/>
            </a:pPr>
            <a:r>
              <a:rPr lang="en" sz="1800" i="0" u="none" strike="noStrike" cap="none">
                <a:solidFill>
                  <a:schemeClr val="accent4"/>
                </a:solidFill>
                <a:latin typeface="Roboto Mono"/>
                <a:ea typeface="Roboto Mono"/>
                <a:cs typeface="Roboto Mono"/>
                <a:sym typeface="Roboto Mono"/>
              </a:rPr>
              <a:t>to meet the challenge’s requirements.</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147EB4"/>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147EB4"/>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147EB4"/>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8939"/>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8939"/>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8939"/>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4817778" y="311297"/>
            <a:ext cx="4166700" cy="4148700"/>
          </a:xfrm>
          <a:prstGeom prst="rect">
            <a:avLst/>
          </a:prstGeom>
          <a:noFill/>
          <a:ln>
            <a:noFill/>
          </a:ln>
        </p:spPr>
        <p:txBody>
          <a:bodyPr lIns="91425" tIns="91425" rIns="91425" bIns="91425" anchor="t" anchorCtr="0">
            <a:noAutofit/>
          </a:bodyPr>
          <a:lstStyle/>
          <a:p>
            <a:pPr marL="0" marR="0" lvl="0" indent="0" algn="ctr" rtl="0">
              <a:spcBef>
                <a:spcPts val="0"/>
              </a:spcBef>
              <a:spcAft>
                <a:spcPts val="0"/>
              </a:spcAft>
              <a:buClr>
                <a:schemeClr val="accent4"/>
              </a:buClr>
              <a:buSzPct val="25000"/>
              <a:buFont typeface="Arial"/>
              <a:buNone/>
            </a:pPr>
            <a:r>
              <a:rPr lang="en" i="0" u="none" strike="noStrike" cap="none" dirty="0">
                <a:solidFill>
                  <a:schemeClr val="lt1"/>
                </a:solidFill>
                <a:latin typeface="Roboto Mono"/>
                <a:ea typeface="Roboto Mono"/>
                <a:cs typeface="Roboto Mono"/>
                <a:sym typeface="Roboto Mono"/>
              </a:rPr>
              <a:t> Computational thinking</a:t>
            </a:r>
          </a:p>
          <a:p>
            <a:pPr marL="0" marR="0" lvl="0" indent="0" algn="ctr" rtl="0">
              <a:spcBef>
                <a:spcPts val="0"/>
              </a:spcBef>
              <a:spcAft>
                <a:spcPts val="0"/>
              </a:spcAft>
              <a:buClr>
                <a:schemeClr val="accent4"/>
              </a:buClr>
              <a:buSzPct val="25000"/>
              <a:buFont typeface="Arial"/>
              <a:buNone/>
            </a:pPr>
            <a:r>
              <a:rPr lang="en" i="0" u="none" strike="noStrike" cap="none" dirty="0">
                <a:solidFill>
                  <a:schemeClr val="lt1"/>
                </a:solidFill>
                <a:latin typeface="Roboto Mono"/>
                <a:ea typeface="Roboto Mono"/>
                <a:cs typeface="Roboto Mono"/>
                <a:sym typeface="Roboto Mono"/>
              </a:rPr>
              <a:t> at work…</a:t>
            </a:r>
            <a:br>
              <a:rPr lang="en" i="0" u="none" strike="noStrike" cap="none" dirty="0">
                <a:solidFill>
                  <a:schemeClr val="lt1"/>
                </a:solidFill>
                <a:latin typeface="Roboto Mono"/>
                <a:ea typeface="Roboto Mono"/>
                <a:cs typeface="Roboto Mono"/>
                <a:sym typeface="Roboto Mono"/>
              </a:rPr>
            </a:br>
            <a:endParaRPr lang="en" sz="2200" i="0" u="none" strike="noStrike" cap="none" dirty="0">
              <a:solidFill>
                <a:schemeClr val="lt1"/>
              </a:solidFill>
              <a:latin typeface="Roboto Mono"/>
              <a:ea typeface="Roboto Mono"/>
              <a:cs typeface="Roboto Mono"/>
              <a:sym typeface="Roboto Mono"/>
            </a:endParaRPr>
          </a:p>
          <a:p>
            <a:pPr marL="0" marR="0" lvl="0" indent="-38100" algn="l" rtl="0">
              <a:spcBef>
                <a:spcPts val="0"/>
              </a:spcBef>
              <a:spcAft>
                <a:spcPts val="0"/>
              </a:spcAft>
              <a:buClr>
                <a:schemeClr val="accent4"/>
              </a:buClr>
              <a:buSzPct val="100000"/>
              <a:buFont typeface="Roboto Mono"/>
              <a:buChar char="✓"/>
            </a:pPr>
            <a:r>
              <a:rPr lang="en" sz="2200" i="0" u="none" strike="noStrike" cap="none" dirty="0">
                <a:solidFill>
                  <a:schemeClr val="lt1"/>
                </a:solidFill>
                <a:latin typeface="Roboto Mono"/>
                <a:ea typeface="Roboto Mono"/>
                <a:cs typeface="Roboto Mono"/>
                <a:sym typeface="Roboto Mono"/>
              </a:rPr>
              <a:t> Logic</a:t>
            </a:r>
            <a:br>
              <a:rPr lang="en" sz="2200" i="0" u="none" strike="noStrike" cap="none" dirty="0">
                <a:solidFill>
                  <a:schemeClr val="lt1"/>
                </a:solidFill>
                <a:latin typeface="Roboto Mono"/>
                <a:ea typeface="Roboto Mono"/>
                <a:cs typeface="Roboto Mono"/>
                <a:sym typeface="Roboto Mono"/>
              </a:rPr>
            </a:br>
            <a:endParaRPr lang="en" sz="2200" i="0" u="none" strike="noStrike" cap="none" dirty="0">
              <a:solidFill>
                <a:schemeClr val="lt1"/>
              </a:solidFill>
              <a:latin typeface="Roboto Mono"/>
              <a:ea typeface="Roboto Mono"/>
              <a:cs typeface="Roboto Mono"/>
              <a:sym typeface="Roboto Mono"/>
            </a:endParaRPr>
          </a:p>
          <a:p>
            <a:pPr marL="0" marR="0" lvl="0" indent="-38100" algn="l" rtl="0">
              <a:spcBef>
                <a:spcPts val="0"/>
              </a:spcBef>
              <a:spcAft>
                <a:spcPts val="0"/>
              </a:spcAft>
              <a:buClr>
                <a:schemeClr val="accent4"/>
              </a:buClr>
              <a:buSzPct val="100000"/>
              <a:buFont typeface="Roboto Mono"/>
              <a:buChar char="✓"/>
            </a:pPr>
            <a:r>
              <a:rPr lang="en" sz="2200" i="0" u="none" strike="noStrike" cap="none" dirty="0">
                <a:solidFill>
                  <a:schemeClr val="lt1"/>
                </a:solidFill>
                <a:latin typeface="Roboto Mono"/>
                <a:ea typeface="Roboto Mono"/>
                <a:cs typeface="Roboto Mono"/>
                <a:sym typeface="Roboto Mono"/>
              </a:rPr>
              <a:t> Pattern Recognition</a:t>
            </a:r>
          </a:p>
          <a:p>
            <a:pPr marL="0" marR="0" lvl="0" indent="0" algn="l" rtl="0">
              <a:spcBef>
                <a:spcPts val="0"/>
              </a:spcBef>
              <a:spcAft>
                <a:spcPts val="0"/>
              </a:spcAft>
              <a:buClr>
                <a:schemeClr val="accent4"/>
              </a:buClr>
              <a:buSzPct val="75000"/>
              <a:buFont typeface="Noto Sans Symbols"/>
              <a:buNone/>
            </a:pPr>
            <a:endParaRPr sz="2200" i="0" u="none" strike="noStrike" cap="none" dirty="0">
              <a:solidFill>
                <a:schemeClr val="lt1"/>
              </a:solidFill>
              <a:latin typeface="Roboto Mono"/>
              <a:ea typeface="Roboto Mono"/>
              <a:cs typeface="Roboto Mono"/>
              <a:sym typeface="Roboto Mono"/>
            </a:endParaRPr>
          </a:p>
          <a:p>
            <a:pPr marL="0" marR="0" lvl="0" indent="-38100" algn="l" rtl="0">
              <a:spcBef>
                <a:spcPts val="0"/>
              </a:spcBef>
              <a:spcAft>
                <a:spcPts val="0"/>
              </a:spcAft>
              <a:buClr>
                <a:schemeClr val="accent4"/>
              </a:buClr>
              <a:buSzPct val="100000"/>
              <a:buFont typeface="Roboto Mono"/>
              <a:buChar char="✓"/>
            </a:pPr>
            <a:r>
              <a:rPr lang="en" sz="2200" i="0" u="none" strike="noStrike" cap="none" dirty="0">
                <a:solidFill>
                  <a:schemeClr val="lt1"/>
                </a:solidFill>
                <a:latin typeface="Roboto Mono"/>
                <a:ea typeface="Roboto Mono"/>
                <a:cs typeface="Roboto Mono"/>
                <a:sym typeface="Roboto Mono"/>
              </a:rPr>
              <a:t> Decomposition</a:t>
            </a:r>
          </a:p>
          <a:p>
            <a:pPr marL="0" marR="0" lvl="0" indent="0" algn="l" rtl="0">
              <a:spcBef>
                <a:spcPts val="0"/>
              </a:spcBef>
              <a:spcAft>
                <a:spcPts val="0"/>
              </a:spcAft>
              <a:buClr>
                <a:schemeClr val="accent4"/>
              </a:buClr>
              <a:buSzPct val="75000"/>
              <a:buFont typeface="Noto Sans Symbols"/>
              <a:buNone/>
            </a:pPr>
            <a:endParaRPr sz="2200" i="0" u="none" strike="noStrike" cap="none" dirty="0">
              <a:solidFill>
                <a:schemeClr val="lt1"/>
              </a:solidFill>
              <a:latin typeface="Roboto Mono"/>
              <a:ea typeface="Roboto Mono"/>
              <a:cs typeface="Roboto Mono"/>
              <a:sym typeface="Roboto Mono"/>
            </a:endParaRPr>
          </a:p>
          <a:p>
            <a:pPr marL="0" marR="0" lvl="0" indent="-38100" algn="l" rtl="0">
              <a:spcBef>
                <a:spcPts val="0"/>
              </a:spcBef>
              <a:spcAft>
                <a:spcPts val="0"/>
              </a:spcAft>
              <a:buClr>
                <a:schemeClr val="accent4"/>
              </a:buClr>
              <a:buSzPct val="100000"/>
              <a:buFont typeface="Roboto Mono"/>
              <a:buChar char="✓"/>
            </a:pPr>
            <a:r>
              <a:rPr lang="en" sz="2200" i="0" u="none" strike="noStrike" cap="none" dirty="0">
                <a:solidFill>
                  <a:schemeClr val="lt1"/>
                </a:solidFill>
                <a:latin typeface="Roboto Mono"/>
                <a:ea typeface="Roboto Mono"/>
                <a:cs typeface="Roboto Mono"/>
                <a:sym typeface="Roboto Mono"/>
              </a:rPr>
              <a:t> Algorithm</a:t>
            </a:r>
          </a:p>
          <a:p>
            <a:pPr marL="0" marR="0" lvl="0" indent="0" algn="l" rtl="0">
              <a:spcBef>
                <a:spcPts val="0"/>
              </a:spcBef>
              <a:spcAft>
                <a:spcPts val="0"/>
              </a:spcAft>
              <a:buClr>
                <a:schemeClr val="lt2"/>
              </a:buClr>
              <a:buSzPct val="75000"/>
              <a:buFont typeface="Noto Sans Symbols"/>
              <a:buNone/>
            </a:pPr>
            <a:endParaRPr sz="24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Clr>
                <a:schemeClr val="lt2"/>
              </a:buClr>
              <a:buSzPct val="75000"/>
              <a:buFont typeface="Noto Sans Symbols"/>
              <a:buNone/>
            </a:pPr>
            <a:endParaRPr sz="24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Clr>
                <a:schemeClr val="lt2"/>
              </a:buClr>
              <a:buSzPct val="75000"/>
              <a:buFont typeface="Noto Sans Symbols"/>
              <a:buNone/>
            </a:pPr>
            <a:endParaRPr sz="2400" b="0" i="0" u="none" strike="noStrike" cap="none" dirty="0">
              <a:solidFill>
                <a:schemeClr val="lt1"/>
              </a:solidFill>
              <a:latin typeface="Arial"/>
              <a:ea typeface="Arial"/>
              <a:cs typeface="Arial"/>
              <a:sym typeface="Arial"/>
            </a:endParaRPr>
          </a:p>
          <a:p>
            <a:pPr marL="342900" marR="0" lvl="0" indent="-342900" algn="l" rtl="0">
              <a:spcBef>
                <a:spcPts val="0"/>
              </a:spcBef>
              <a:buClr>
                <a:schemeClr val="lt1"/>
              </a:buClr>
              <a:buSzPct val="25000"/>
              <a:buFont typeface="Arial"/>
              <a:buNone/>
            </a:pPr>
            <a:endParaRPr sz="2400" b="0" i="0" u="none" strike="noStrike" cap="none" dirty="0">
              <a:solidFill>
                <a:schemeClr val="lt1"/>
              </a:solidFill>
              <a:latin typeface="Arial"/>
              <a:ea typeface="Arial"/>
              <a:cs typeface="Arial"/>
              <a:sym typeface="Arial"/>
            </a:endParaRPr>
          </a:p>
        </p:txBody>
      </p:sp>
      <p:sp>
        <p:nvSpPr>
          <p:cNvPr id="649" name="Shape 649"/>
          <p:cNvSpPr txBox="1"/>
          <p:nvPr/>
        </p:nvSpPr>
        <p:spPr>
          <a:xfrm>
            <a:off x="209247" y="829679"/>
            <a:ext cx="4146900" cy="4199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en" sz="1800" i="0" u="none" strike="noStrike" cap="none">
                <a:solidFill>
                  <a:schemeClr val="accent4"/>
                </a:solidFill>
                <a:latin typeface="Roboto Mono"/>
                <a:ea typeface="Roboto Mono"/>
                <a:cs typeface="Roboto Mono"/>
                <a:sym typeface="Roboto Mono"/>
              </a:rPr>
              <a:t>What if we look at the problem like this…</a:t>
            </a:r>
          </a:p>
          <a:p>
            <a:pPr marL="0" marR="0" lvl="0" indent="0" algn="l" rtl="0">
              <a:lnSpc>
                <a:spcPct val="100000"/>
              </a:lnSpc>
              <a:spcBef>
                <a:spcPts val="0"/>
              </a:spcBef>
              <a:spcAft>
                <a:spcPts val="0"/>
              </a:spcAft>
              <a:buClr>
                <a:srgbClr val="000000"/>
              </a:buClr>
              <a:buFont typeface="Arial"/>
              <a:buNone/>
            </a:pPr>
            <a:endParaRPr sz="1800" i="0" u="none" strike="noStrike" cap="none">
              <a:solidFill>
                <a:srgbClr val="147EB4"/>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1 + 200 = 201</a:t>
            </a:r>
          </a:p>
          <a:p>
            <a:pPr marL="0" marR="0" lvl="0" indent="0" algn="l"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2 + 199 = 201</a:t>
            </a:r>
          </a:p>
          <a:p>
            <a:pPr marL="0" marR="0" lvl="0" indent="0" algn="l"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a:t>
            </a:r>
          </a:p>
          <a:p>
            <a:pPr marL="0" marR="0" lvl="0" indent="0" algn="l"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100+101 = 201</a:t>
            </a:r>
          </a:p>
          <a:p>
            <a:pPr marL="0" marR="0" lvl="0" indent="0" algn="l" rtl="0">
              <a:lnSpc>
                <a:spcPct val="100000"/>
              </a:lnSpc>
              <a:spcBef>
                <a:spcPts val="0"/>
              </a:spcBef>
              <a:spcAft>
                <a:spcPts val="0"/>
              </a:spcAft>
              <a:buClr>
                <a:srgbClr val="000000"/>
              </a:buClr>
              <a:buFont typeface="Arial"/>
              <a:buNone/>
            </a:pPr>
            <a:endParaRPr sz="1800" i="0" u="none" strike="noStrike" cap="none">
              <a:solidFill>
                <a:srgbClr val="33AFF7"/>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33AFF7"/>
              </a:buClr>
              <a:buSzPct val="25000"/>
              <a:buFont typeface="Arial"/>
              <a:buNone/>
            </a:pPr>
            <a:r>
              <a:rPr lang="en" sz="1800" i="0" u="none" strike="noStrike" cap="none">
                <a:solidFill>
                  <a:srgbClr val="33AFF7"/>
                </a:solidFill>
                <a:latin typeface="Roboto Mono"/>
                <a:ea typeface="Roboto Mono"/>
                <a:cs typeface="Roboto Mono"/>
                <a:sym typeface="Roboto Mono"/>
              </a:rPr>
              <a:t>Then we have 100 pairs that each add up to 201… </a:t>
            </a:r>
            <a:r>
              <a:rPr lang="en" sz="2200" b="0" i="0" u="none" strike="noStrike" cap="none">
                <a:solidFill>
                  <a:srgbClr val="33AFF7"/>
                </a:solidFill>
                <a:latin typeface="Arial"/>
                <a:ea typeface="Arial"/>
                <a:cs typeface="Arial"/>
                <a:sym typeface="Arial"/>
              </a:rPr>
              <a:t/>
            </a:r>
            <a:br>
              <a:rPr lang="en" sz="2200" b="0" i="0" u="none" strike="noStrike" cap="none">
                <a:solidFill>
                  <a:srgbClr val="33AFF7"/>
                </a:solidFill>
                <a:latin typeface="Arial"/>
                <a:ea typeface="Arial"/>
                <a:cs typeface="Arial"/>
                <a:sym typeface="Arial"/>
              </a:rPr>
            </a:br>
            <a:r>
              <a:rPr lang="en" sz="2200" b="0" i="0" u="none" strike="noStrike" cap="none">
                <a:solidFill>
                  <a:srgbClr val="33AFF7"/>
                </a:solidFill>
                <a:latin typeface="Arial"/>
                <a:ea typeface="Arial"/>
                <a:cs typeface="Arial"/>
                <a:sym typeface="Arial"/>
              </a:rPr>
              <a:t/>
            </a:r>
            <a:br>
              <a:rPr lang="en" sz="2200" b="0" i="0" u="none" strike="noStrike" cap="none">
                <a:solidFill>
                  <a:srgbClr val="33AFF7"/>
                </a:solidFill>
                <a:latin typeface="Arial"/>
                <a:ea typeface="Arial"/>
                <a:cs typeface="Arial"/>
                <a:sym typeface="Arial"/>
              </a:rPr>
            </a:br>
            <a:endParaRPr lang="en" sz="2200" b="0" i="0" u="none" strike="noStrike" cap="none">
              <a:solidFill>
                <a:srgbClr val="33AFF7"/>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147EB4"/>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FF8939"/>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2200" b="0" i="0" u="none" strike="noStrike" cap="none">
              <a:solidFill>
                <a:srgbClr val="FF893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2422294" y="0"/>
            <a:ext cx="6950400" cy="1354800"/>
          </a:xfrm>
          <a:prstGeom prst="rect">
            <a:avLst/>
          </a:prstGeom>
          <a:noFill/>
          <a:ln>
            <a:noFill/>
          </a:ln>
        </p:spPr>
        <p:txBody>
          <a:bodyPr lIns="91425" tIns="45700" rIns="91425" bIns="45700" anchor="ctr" anchorCtr="0">
            <a:noAutofit/>
          </a:bodyPr>
          <a:lstStyle/>
          <a:p>
            <a:pPr marL="0" marR="0" lvl="0" indent="-69850" algn="l" rtl="0">
              <a:lnSpc>
                <a:spcPct val="100000"/>
              </a:lnSpc>
              <a:spcBef>
                <a:spcPts val="0"/>
              </a:spcBef>
              <a:spcAft>
                <a:spcPts val="0"/>
              </a:spcAft>
              <a:buClr>
                <a:schemeClr val="accent3"/>
              </a:buClr>
              <a:buSzPct val="45833"/>
              <a:buFont typeface="Arial"/>
              <a:buNone/>
            </a:pPr>
            <a:r>
              <a:rPr lang="en" sz="2400">
                <a:solidFill>
                  <a:schemeClr val="dk1"/>
                </a:solidFill>
                <a:latin typeface="Roboto Mono"/>
                <a:ea typeface="Roboto Mono"/>
                <a:cs typeface="Roboto Mono"/>
                <a:sym typeface="Roboto Mono"/>
              </a:rPr>
              <a:t>Does a computer have a brain?</a:t>
            </a:r>
          </a:p>
        </p:txBody>
      </p:sp>
      <p:sp>
        <p:nvSpPr>
          <p:cNvPr id="315" name="Shape 315"/>
          <p:cNvSpPr/>
          <p:nvPr/>
        </p:nvSpPr>
        <p:spPr>
          <a:xfrm flipH="1">
            <a:off x="3335867" y="1558562"/>
            <a:ext cx="5059231" cy="2732296"/>
          </a:xfrm>
          <a:prstGeom prst="rect">
            <a:avLst/>
          </a:prstGeom>
          <a:solidFill>
            <a:schemeClr val="dk1"/>
          </a:solidFill>
          <a:ln>
            <a:noFill/>
          </a:ln>
          <a:effectLst>
            <a:outerShdw blurRad="50799" dist="38100" dir="2700000" algn="tl" rotWithShape="0">
              <a:srgbClr val="000000">
                <a:alpha val="42745"/>
              </a:srgbClr>
            </a:outerShdw>
          </a:effectLst>
        </p:spPr>
        <p:txBody>
          <a:bodyPr lIns="91425" tIns="36000" rIns="91425" bIns="36000" anchor="ctr" anchorCtr="0">
            <a:noAutofit/>
          </a:bodyPr>
          <a:lstStyle/>
          <a:p>
            <a:pPr marL="0" marR="0" lvl="0" indent="0" algn="ctr" rtl="0">
              <a:lnSpc>
                <a:spcPct val="150000"/>
              </a:lnSpc>
              <a:spcBef>
                <a:spcPts val="0"/>
              </a:spcBef>
              <a:spcAft>
                <a:spcPts val="0"/>
              </a:spcAft>
              <a:buClr>
                <a:schemeClr val="lt1"/>
              </a:buClr>
              <a:buSzPct val="25000"/>
              <a:buFont typeface="Arial"/>
              <a:buNone/>
            </a:pPr>
            <a:r>
              <a:rPr lang="en" sz="2400" i="0" u="none" strike="noStrike" cap="none">
                <a:solidFill>
                  <a:schemeClr val="lt1"/>
                </a:solidFill>
                <a:latin typeface="Roboto Mono"/>
                <a:ea typeface="Roboto Mono"/>
                <a:cs typeface="Roboto Mono"/>
                <a:sym typeface="Roboto Mono"/>
              </a:rPr>
              <a:t>Does computational thinking mean</a:t>
            </a:r>
          </a:p>
          <a:p>
            <a:pPr marL="0" marR="0" lvl="0" indent="0" algn="ctr" rtl="0">
              <a:lnSpc>
                <a:spcPct val="150000"/>
              </a:lnSpc>
              <a:spcBef>
                <a:spcPts val="0"/>
              </a:spcBef>
              <a:spcAft>
                <a:spcPts val="0"/>
              </a:spcAft>
              <a:buClr>
                <a:schemeClr val="lt1"/>
              </a:buClr>
              <a:buSzPct val="25000"/>
              <a:buFont typeface="Arial"/>
              <a:buNone/>
            </a:pPr>
            <a:r>
              <a:rPr lang="en" sz="2400" i="0" u="none" strike="noStrike" cap="none">
                <a:solidFill>
                  <a:schemeClr val="lt1"/>
                </a:solidFill>
                <a:latin typeface="Roboto Mono"/>
                <a:ea typeface="Roboto Mono"/>
                <a:cs typeface="Roboto Mono"/>
                <a:sym typeface="Roboto Mono"/>
              </a:rPr>
              <a:t>thinking like a computer?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descr="Illustration_Smile_Blue.png"/>
          <p:cNvPicPr preferRelativeResize="0"/>
          <p:nvPr/>
        </p:nvPicPr>
        <p:blipFill rotWithShape="1">
          <a:blip r:embed="rId3">
            <a:alphaModFix/>
          </a:blip>
          <a:srcRect/>
          <a:stretch/>
        </p:blipFill>
        <p:spPr>
          <a:xfrm>
            <a:off x="3662351" y="2013816"/>
            <a:ext cx="2114008" cy="1242011"/>
          </a:xfrm>
          <a:prstGeom prst="rect">
            <a:avLst/>
          </a:prstGeom>
          <a:noFill/>
          <a:ln>
            <a:noFill/>
          </a:ln>
        </p:spPr>
      </p:pic>
      <p:sp>
        <p:nvSpPr>
          <p:cNvPr id="322" name="Shape 322"/>
          <p:cNvSpPr/>
          <p:nvPr/>
        </p:nvSpPr>
        <p:spPr>
          <a:xfrm>
            <a:off x="1773288" y="961901"/>
            <a:ext cx="499721" cy="194856"/>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3" name="Shape 323"/>
          <p:cNvSpPr/>
          <p:nvPr/>
        </p:nvSpPr>
        <p:spPr>
          <a:xfrm rot="5400000">
            <a:off x="1822280" y="413840"/>
            <a:ext cx="125796" cy="70199"/>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4" name="Shape 324"/>
          <p:cNvSpPr/>
          <p:nvPr/>
        </p:nvSpPr>
        <p:spPr>
          <a:xfrm>
            <a:off x="5122969" y="339503"/>
            <a:ext cx="575012" cy="226504"/>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5" name="Shape 325"/>
          <p:cNvSpPr/>
          <p:nvPr/>
        </p:nvSpPr>
        <p:spPr>
          <a:xfrm>
            <a:off x="2795992" y="4209742"/>
            <a:ext cx="473914" cy="210312"/>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6" name="Shape 326"/>
          <p:cNvSpPr/>
          <p:nvPr/>
        </p:nvSpPr>
        <p:spPr>
          <a:xfrm>
            <a:off x="4272462" y="4410494"/>
            <a:ext cx="538599" cy="197541"/>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3"/>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27" name="Shape 327"/>
          <p:cNvSpPr txBox="1"/>
          <p:nvPr/>
        </p:nvSpPr>
        <p:spPr>
          <a:xfrm>
            <a:off x="7012549" y="3571637"/>
            <a:ext cx="2069925" cy="93273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Expressing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Understanding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Connecting </a:t>
            </a:r>
            <a:r>
              <a:rPr lang="en" i="0" u="none" strike="noStrike" cap="none">
                <a:solidFill>
                  <a:srgbClr val="FF8939"/>
                </a:solidFill>
                <a:latin typeface="Roboto Mono"/>
                <a:ea typeface="Roboto Mono"/>
                <a:cs typeface="Roboto Mono"/>
                <a:sym typeface="Roboto Mono"/>
              </a:rPr>
              <a:t>/</a:t>
            </a:r>
            <a:r>
              <a:rPr lang="en" i="0" u="none" strike="noStrike" cap="none">
                <a:solidFill>
                  <a:srgbClr val="7F7F7F"/>
                </a:solidFill>
                <a:latin typeface="Roboto Mono"/>
                <a:ea typeface="Roboto Mono"/>
                <a:cs typeface="Roboto Mono"/>
                <a:sym typeface="Roboto Mono"/>
              </a:rPr>
              <a:t> </a:t>
            </a:r>
          </a:p>
        </p:txBody>
      </p:sp>
      <p:sp>
        <p:nvSpPr>
          <p:cNvPr id="328" name="Shape 328"/>
          <p:cNvSpPr txBox="1"/>
          <p:nvPr/>
        </p:nvSpPr>
        <p:spPr>
          <a:xfrm>
            <a:off x="-18248" y="544175"/>
            <a:ext cx="2735100" cy="554100"/>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Computational</a:t>
            </a:r>
          </a:p>
        </p:txBody>
      </p:sp>
      <p:sp>
        <p:nvSpPr>
          <p:cNvPr id="329" name="Shape 329"/>
          <p:cNvSpPr txBox="1"/>
          <p:nvPr/>
        </p:nvSpPr>
        <p:spPr>
          <a:xfrm>
            <a:off x="-3326" y="1187175"/>
            <a:ext cx="2016300" cy="554100"/>
          </a:xfrm>
          <a:prstGeom prst="rect">
            <a:avLst/>
          </a:prstGeom>
          <a:solidFill>
            <a:srgbClr val="3A3A3E"/>
          </a:solidFill>
          <a:ln>
            <a:noFill/>
          </a:ln>
          <a:effectLst>
            <a:outerShdw blurRad="50799" dist="38100" dir="2700000" algn="tl" rotWithShape="0">
              <a:srgbClr val="000000">
                <a:alpha val="42745"/>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Thinking</a:t>
            </a:r>
          </a:p>
        </p:txBody>
      </p:sp>
      <p:grpSp>
        <p:nvGrpSpPr>
          <p:cNvPr id="330" name="Shape 330"/>
          <p:cNvGrpSpPr/>
          <p:nvPr/>
        </p:nvGrpSpPr>
        <p:grpSpPr>
          <a:xfrm>
            <a:off x="2323752" y="265908"/>
            <a:ext cx="4750321" cy="4339659"/>
            <a:chOff x="3684851" y="1195383"/>
            <a:chExt cx="4759691" cy="4348217"/>
          </a:xfrm>
        </p:grpSpPr>
        <p:sp>
          <p:nvSpPr>
            <p:cNvPr id="331" name="Shape 331"/>
            <p:cNvSpPr/>
            <p:nvPr/>
          </p:nvSpPr>
          <p:spPr>
            <a:xfrm>
              <a:off x="3747457" y="2613303"/>
              <a:ext cx="2116128" cy="2893677"/>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2" name="Shape 332"/>
            <p:cNvSpPr/>
            <p:nvPr/>
          </p:nvSpPr>
          <p:spPr>
            <a:xfrm>
              <a:off x="5555905" y="2877318"/>
              <a:ext cx="2888638" cy="2666282"/>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3" name="Shape 333"/>
            <p:cNvSpPr/>
            <p:nvPr/>
          </p:nvSpPr>
          <p:spPr>
            <a:xfrm>
              <a:off x="4672514" y="1195383"/>
              <a:ext cx="2888638" cy="2666284"/>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34" name="Shape 334"/>
            <p:cNvSpPr/>
            <p:nvPr/>
          </p:nvSpPr>
          <p:spPr>
            <a:xfrm>
              <a:off x="5863587" y="4507632"/>
              <a:ext cx="2199531"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335" name="Shape 335"/>
            <p:cNvSpPr/>
            <p:nvPr/>
          </p:nvSpPr>
          <p:spPr>
            <a:xfrm>
              <a:off x="5369083" y="1765760"/>
              <a:ext cx="1702366" cy="354641"/>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336" name="Shape 336"/>
            <p:cNvSpPr/>
            <p:nvPr/>
          </p:nvSpPr>
          <p:spPr>
            <a:xfrm>
              <a:off x="3684851" y="3750771"/>
              <a:ext cx="1568721" cy="3546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337" name="Shape 337" descr="Heart_Blue.png"/>
          <p:cNvPicPr preferRelativeResize="0"/>
          <p:nvPr/>
        </p:nvPicPr>
        <p:blipFill rotWithShape="1">
          <a:blip r:embed="rId4">
            <a:alphaModFix/>
          </a:blip>
          <a:srcRect/>
          <a:stretch/>
        </p:blipFill>
        <p:spPr>
          <a:xfrm>
            <a:off x="1045820" y="2905066"/>
            <a:ext cx="704700" cy="506699"/>
          </a:xfrm>
          <a:prstGeom prst="rect">
            <a:avLst/>
          </a:prstGeom>
          <a:noFill/>
          <a:ln>
            <a:noFill/>
          </a:ln>
        </p:spPr>
      </p:pic>
      <p:pic>
        <p:nvPicPr>
          <p:cNvPr id="338" name="Shape 338" descr="Heart_Orange"/>
          <p:cNvPicPr preferRelativeResize="0"/>
          <p:nvPr/>
        </p:nvPicPr>
        <p:blipFill rotWithShape="1">
          <a:blip r:embed="rId5">
            <a:alphaModFix/>
          </a:blip>
          <a:srcRect/>
          <a:stretch/>
        </p:blipFill>
        <p:spPr>
          <a:xfrm>
            <a:off x="7305472" y="11618"/>
            <a:ext cx="742038" cy="533789"/>
          </a:xfrm>
          <a:prstGeom prst="rect">
            <a:avLst/>
          </a:prstGeom>
          <a:noFill/>
          <a:ln>
            <a:noFill/>
          </a:ln>
        </p:spPr>
      </p:pic>
      <p:pic>
        <p:nvPicPr>
          <p:cNvPr id="339" name="Shape 339" descr="Heart.png"/>
          <p:cNvPicPr preferRelativeResize="0"/>
          <p:nvPr/>
        </p:nvPicPr>
        <p:blipFill rotWithShape="1">
          <a:blip r:embed="rId6">
            <a:alphaModFix/>
          </a:blip>
          <a:srcRect/>
          <a:stretch/>
        </p:blipFill>
        <p:spPr>
          <a:xfrm>
            <a:off x="7688182" y="2997342"/>
            <a:ext cx="718657" cy="516969"/>
          </a:xfrm>
          <a:prstGeom prst="rect">
            <a:avLst/>
          </a:prstGeom>
          <a:noFill/>
          <a:ln>
            <a:noFill/>
          </a:ln>
        </p:spPr>
      </p:pic>
      <p:sp>
        <p:nvSpPr>
          <p:cNvPr id="340" name="Shape 340"/>
          <p:cNvSpPr txBox="1"/>
          <p:nvPr/>
        </p:nvSpPr>
        <p:spPr>
          <a:xfrm>
            <a:off x="2012950" y="527050"/>
            <a:ext cx="184666" cy="3693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1" name="Shape 341"/>
          <p:cNvSpPr txBox="1"/>
          <p:nvPr/>
        </p:nvSpPr>
        <p:spPr>
          <a:xfrm>
            <a:off x="0" y="3470775"/>
            <a:ext cx="2735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700" b="0" i="0" u="none" strike="noStrike" cap="none">
              <a:solidFill>
                <a:srgbClr val="33AFF7"/>
              </a:solidFill>
              <a:latin typeface="Arial"/>
              <a:ea typeface="Arial"/>
              <a:cs typeface="Arial"/>
              <a:sym typeface="Arial"/>
            </a:endParaRPr>
          </a:p>
        </p:txBody>
      </p:sp>
      <p:sp>
        <p:nvSpPr>
          <p:cNvPr id="342" name="Shape 342"/>
          <p:cNvSpPr txBox="1"/>
          <p:nvPr/>
        </p:nvSpPr>
        <p:spPr>
          <a:xfrm>
            <a:off x="6581952" y="608400"/>
            <a:ext cx="2212461" cy="1214863"/>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flipH="1">
            <a:off x="1608665" y="1964266"/>
            <a:ext cx="5875867" cy="873721"/>
          </a:xfrm>
          <a:prstGeom prst="rect">
            <a:avLst/>
          </a:prstGeom>
          <a:solidFill>
            <a:schemeClr val="lt1"/>
          </a:solidFill>
          <a:ln>
            <a:noFill/>
          </a:ln>
          <a:effectLst>
            <a:outerShdw blurRad="50799" dist="38100" dir="2700000" algn="tl" rotWithShape="0">
              <a:srgbClr val="000000">
                <a:alpha val="4274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400" b="1" i="0" u="none" strike="noStrike" cap="none">
                <a:solidFill>
                  <a:schemeClr val="dk1"/>
                </a:solidFill>
                <a:latin typeface="Roboto Mono"/>
                <a:ea typeface="Roboto Mono"/>
                <a:cs typeface="Roboto Mono"/>
                <a:sym typeface="Roboto Mono"/>
              </a:rPr>
              <a:t>Concepts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p:nvPr/>
        </p:nvSpPr>
        <p:spPr>
          <a:xfrm>
            <a:off x="376050" y="2124382"/>
            <a:ext cx="1983000" cy="6461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355" name="Shape 355"/>
          <p:cNvSpPr txBox="1"/>
          <p:nvPr/>
        </p:nvSpPr>
        <p:spPr>
          <a:xfrm>
            <a:off x="4540250" y="1025188"/>
            <a:ext cx="4603749" cy="3908762"/>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000" b="1" i="0" u="sng" strike="noStrike" cap="none" dirty="0">
                <a:solidFill>
                  <a:schemeClr val="lt1"/>
                </a:solidFill>
                <a:latin typeface="Roboto Mono"/>
                <a:ea typeface="Roboto Mono"/>
                <a:cs typeface="Roboto Mono"/>
                <a:sym typeface="Roboto Mono"/>
              </a:rPr>
              <a:t>Algorithm</a:t>
            </a:r>
          </a:p>
          <a:p>
            <a:pPr marL="0" marR="0" lvl="0" indent="0" algn="ctr" rtl="0">
              <a:lnSpc>
                <a:spcPct val="100000"/>
              </a:lnSpc>
              <a:spcBef>
                <a:spcPts val="0"/>
              </a:spcBef>
              <a:spcAft>
                <a:spcPts val="0"/>
              </a:spcAft>
              <a:buClr>
                <a:srgbClr val="000000"/>
              </a:buClr>
              <a:buFont typeface="Arial"/>
              <a:buNone/>
            </a:pPr>
            <a:endParaRPr sz="3000" i="0" u="sng" strike="noStrike" cap="none" dirty="0">
              <a:solidFill>
                <a:schemeClr val="lt1"/>
              </a:solidFill>
              <a:latin typeface="Roboto Mono"/>
              <a:ea typeface="Roboto Mono"/>
              <a:cs typeface="Roboto Mono"/>
              <a:sym typeface="Roboto Mono"/>
            </a:endParaRPr>
          </a:p>
          <a:p>
            <a:pPr marL="0" marR="0" lvl="0" indent="0" algn="ctr" rtl="0">
              <a:lnSpc>
                <a:spcPct val="100000"/>
              </a:lnSpc>
              <a:spcBef>
                <a:spcPts val="0"/>
              </a:spcBef>
              <a:spcAft>
                <a:spcPts val="0"/>
              </a:spcAft>
              <a:buClr>
                <a:schemeClr val="lt1"/>
              </a:buClr>
              <a:buSzPct val="25000"/>
              <a:buFont typeface="Arial"/>
              <a:buNone/>
            </a:pPr>
            <a:r>
              <a:rPr lang="en" sz="3000" i="0" u="none" strike="noStrike" cap="none" dirty="0">
                <a:solidFill>
                  <a:schemeClr val="lt1"/>
                </a:solidFill>
                <a:latin typeface="Roboto Mono"/>
                <a:ea typeface="Roboto Mono"/>
                <a:cs typeface="Roboto Mono"/>
                <a:sym typeface="Roboto Mono"/>
              </a:rPr>
              <a:t>A series of </a:t>
            </a:r>
            <a:br>
              <a:rPr lang="en" sz="3000" i="0" u="none" strike="noStrike" cap="none" dirty="0">
                <a:solidFill>
                  <a:schemeClr val="lt1"/>
                </a:solidFill>
                <a:latin typeface="Roboto Mono"/>
                <a:ea typeface="Roboto Mono"/>
                <a:cs typeface="Roboto Mono"/>
                <a:sym typeface="Roboto Mono"/>
              </a:rPr>
            </a:br>
            <a:r>
              <a:rPr lang="en" sz="3000" b="1" i="1" u="none" strike="noStrike" cap="none" dirty="0">
                <a:solidFill>
                  <a:schemeClr val="lt1"/>
                </a:solidFill>
                <a:latin typeface="Roboto Mono"/>
                <a:ea typeface="Roboto Mono"/>
                <a:cs typeface="Roboto Mono"/>
                <a:sym typeface="Roboto Mono"/>
              </a:rPr>
              <a:t>step-by-step </a:t>
            </a:r>
            <a:r>
              <a:rPr lang="en" sz="3000" i="0" u="none" strike="noStrike" cap="none" dirty="0">
                <a:solidFill>
                  <a:schemeClr val="lt1"/>
                </a:solidFill>
                <a:latin typeface="Roboto Mono"/>
                <a:ea typeface="Roboto Mono"/>
                <a:cs typeface="Roboto Mono"/>
                <a:sym typeface="Roboto Mono"/>
              </a:rPr>
              <a:t>instructions</a:t>
            </a:r>
          </a:p>
          <a:p>
            <a:pPr marL="0" marR="0" lvl="0" indent="0" algn="ctr" rtl="0">
              <a:lnSpc>
                <a:spcPct val="100000"/>
              </a:lnSpc>
              <a:spcBef>
                <a:spcPts val="0"/>
              </a:spcBef>
              <a:spcAft>
                <a:spcPts val="0"/>
              </a:spcAft>
              <a:buClr>
                <a:srgbClr val="000000"/>
              </a:buClr>
              <a:buFont typeface="Arial"/>
              <a:buNone/>
            </a:pPr>
            <a:endParaRPr sz="36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3600" b="0" i="0" u="none" strike="noStrike" cap="none" dirty="0">
              <a:solidFill>
                <a:schemeClr val="lt1"/>
              </a:solidFill>
              <a:latin typeface="Arial"/>
              <a:ea typeface="Arial"/>
              <a:cs typeface="Arial"/>
              <a:sym typeface="Arial"/>
            </a:endParaRPr>
          </a:p>
        </p:txBody>
      </p:sp>
      <p:pic>
        <p:nvPicPr>
          <p:cNvPr id="356" name="Shape 356" descr="Picture2.jpg"/>
          <p:cNvPicPr preferRelativeResize="0"/>
          <p:nvPr/>
        </p:nvPicPr>
        <p:blipFill rotWithShape="1">
          <a:blip r:embed="rId3">
            <a:alphaModFix/>
          </a:blip>
          <a:srcRect/>
          <a:stretch/>
        </p:blipFill>
        <p:spPr>
          <a:xfrm rot="-478103">
            <a:off x="482579" y="471051"/>
            <a:ext cx="2182244" cy="2089383"/>
          </a:xfrm>
          <a:prstGeom prst="rect">
            <a:avLst/>
          </a:prstGeom>
          <a:noFill/>
          <a:ln>
            <a:noFill/>
          </a:ln>
          <a:effectLst>
            <a:outerShdw blurRad="292100" dist="139700" dir="2700000" algn="tl" rotWithShape="0">
              <a:srgbClr val="333333">
                <a:alpha val="64705"/>
              </a:srgbClr>
            </a:outerShdw>
          </a:effectLst>
        </p:spPr>
      </p:pic>
      <p:pic>
        <p:nvPicPr>
          <p:cNvPr id="357" name="Shape 357"/>
          <p:cNvPicPr preferRelativeResize="0"/>
          <p:nvPr/>
        </p:nvPicPr>
        <p:blipFill rotWithShape="1">
          <a:blip r:embed="rId4">
            <a:alphaModFix/>
          </a:blip>
          <a:srcRect/>
          <a:stretch/>
        </p:blipFill>
        <p:spPr>
          <a:xfrm rot="381578">
            <a:off x="1966401" y="2452605"/>
            <a:ext cx="2034621" cy="2139282"/>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4445000" y="1123950"/>
            <a:ext cx="4698899" cy="38075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3000" b="1" i="0" u="sng" strike="noStrike" cap="none" dirty="0">
                <a:solidFill>
                  <a:schemeClr val="lt1"/>
                </a:solidFill>
                <a:latin typeface="Roboto Mono"/>
                <a:ea typeface="Roboto Mono"/>
                <a:cs typeface="Roboto Mono"/>
                <a:sym typeface="Roboto Mono"/>
              </a:rPr>
              <a:t>Decomposition</a:t>
            </a:r>
          </a:p>
          <a:p>
            <a:pPr marL="0" marR="0" lvl="0" indent="0" algn="ctr" rtl="0">
              <a:lnSpc>
                <a:spcPct val="100000"/>
              </a:lnSpc>
              <a:spcBef>
                <a:spcPts val="0"/>
              </a:spcBef>
              <a:spcAft>
                <a:spcPts val="0"/>
              </a:spcAft>
              <a:buClr>
                <a:schemeClr val="lt1"/>
              </a:buClr>
              <a:buSzPct val="25000"/>
              <a:buFont typeface="Arial"/>
              <a:buNone/>
            </a:pPr>
            <a:r>
              <a:rPr lang="en" sz="3000" i="0" u="none" strike="noStrike" cap="none" dirty="0">
                <a:solidFill>
                  <a:schemeClr val="lt1"/>
                </a:solidFill>
                <a:latin typeface="Roboto Mono"/>
                <a:ea typeface="Roboto Mono"/>
                <a:cs typeface="Roboto Mono"/>
                <a:sym typeface="Roboto Mono"/>
              </a:rPr>
              <a:t/>
            </a:r>
            <a:br>
              <a:rPr lang="en" sz="3000" i="0" u="none" strike="noStrike" cap="none" dirty="0">
                <a:solidFill>
                  <a:schemeClr val="lt1"/>
                </a:solidFill>
                <a:latin typeface="Roboto Mono"/>
                <a:ea typeface="Roboto Mono"/>
                <a:cs typeface="Roboto Mono"/>
                <a:sym typeface="Roboto Mono"/>
              </a:rPr>
            </a:br>
            <a:r>
              <a:rPr lang="en" sz="3000" i="0" u="none" strike="noStrike" cap="none" dirty="0">
                <a:solidFill>
                  <a:schemeClr val="lt1"/>
                </a:solidFill>
                <a:latin typeface="Roboto Mono"/>
                <a:ea typeface="Roboto Mono"/>
                <a:cs typeface="Roboto Mono"/>
                <a:sym typeface="Roboto Mono"/>
              </a:rPr>
              <a:t>Breaking down a</a:t>
            </a:r>
          </a:p>
          <a:p>
            <a:pPr marL="0" marR="0" lvl="0" indent="0" algn="ctr" rtl="0">
              <a:lnSpc>
                <a:spcPct val="100000"/>
              </a:lnSpc>
              <a:spcBef>
                <a:spcPts val="0"/>
              </a:spcBef>
              <a:spcAft>
                <a:spcPts val="0"/>
              </a:spcAft>
              <a:buClr>
                <a:schemeClr val="lt1"/>
              </a:buClr>
              <a:buSzPct val="25000"/>
              <a:buFont typeface="Arial"/>
              <a:buNone/>
            </a:pPr>
            <a:r>
              <a:rPr lang="en" sz="3000" b="1" i="1" u="none" strike="noStrike" cap="none" dirty="0">
                <a:solidFill>
                  <a:srgbClr val="FFFFFF"/>
                </a:solidFill>
                <a:latin typeface="Roboto Mono"/>
                <a:ea typeface="Roboto Mono"/>
                <a:cs typeface="Roboto Mono"/>
                <a:sym typeface="Roboto Mono"/>
              </a:rPr>
              <a:t>complex </a:t>
            </a:r>
            <a:r>
              <a:rPr lang="en" sz="3000" i="0" u="none" strike="noStrike" cap="none" dirty="0">
                <a:solidFill>
                  <a:schemeClr val="lt1"/>
                </a:solidFill>
                <a:latin typeface="Roboto Mono"/>
                <a:ea typeface="Roboto Mono"/>
                <a:cs typeface="Roboto Mono"/>
                <a:sym typeface="Roboto Mono"/>
              </a:rPr>
              <a:t>problem </a:t>
            </a:r>
          </a:p>
          <a:p>
            <a:pPr marL="0" marR="0" lvl="0" indent="0" algn="ctr" rtl="0">
              <a:lnSpc>
                <a:spcPct val="100000"/>
              </a:lnSpc>
              <a:spcBef>
                <a:spcPts val="0"/>
              </a:spcBef>
              <a:spcAft>
                <a:spcPts val="0"/>
              </a:spcAft>
              <a:buClr>
                <a:schemeClr val="lt1"/>
              </a:buClr>
              <a:buSzPct val="25000"/>
              <a:buFont typeface="Arial"/>
              <a:buNone/>
            </a:pPr>
            <a:r>
              <a:rPr lang="en" sz="3000" i="0" u="none" strike="noStrike" cap="none" dirty="0">
                <a:solidFill>
                  <a:schemeClr val="lt1"/>
                </a:solidFill>
                <a:latin typeface="Roboto Mono"/>
                <a:ea typeface="Roboto Mono"/>
                <a:cs typeface="Roboto Mono"/>
                <a:sym typeface="Roboto Mono"/>
              </a:rPr>
              <a:t>into </a:t>
            </a:r>
            <a:r>
              <a:rPr lang="en" sz="3000" b="1" i="1" u="none" strike="noStrike" cap="none" dirty="0">
                <a:solidFill>
                  <a:srgbClr val="FFFFFF"/>
                </a:solidFill>
                <a:latin typeface="Roboto Mono"/>
                <a:ea typeface="Roboto Mono"/>
                <a:cs typeface="Roboto Mono"/>
                <a:sym typeface="Roboto Mono"/>
              </a:rPr>
              <a:t>simpler</a:t>
            </a:r>
            <a:r>
              <a:rPr lang="en" sz="3000" i="0" u="none" strike="noStrike" cap="none" dirty="0">
                <a:solidFill>
                  <a:schemeClr val="dk2"/>
                </a:solidFill>
                <a:latin typeface="Roboto Mono"/>
                <a:ea typeface="Roboto Mono"/>
                <a:cs typeface="Roboto Mono"/>
                <a:sym typeface="Roboto Mono"/>
              </a:rPr>
              <a:t> </a:t>
            </a:r>
            <a:r>
              <a:rPr lang="en" sz="3000" i="0" u="none" strike="noStrike" cap="none" dirty="0">
                <a:solidFill>
                  <a:schemeClr val="lt1"/>
                </a:solidFill>
                <a:latin typeface="Roboto Mono"/>
                <a:ea typeface="Roboto Mono"/>
                <a:cs typeface="Roboto Mono"/>
                <a:sym typeface="Roboto Mono"/>
              </a:rPr>
              <a:t>parts</a:t>
            </a:r>
          </a:p>
          <a:p>
            <a:pPr marL="0" marR="0" lvl="0" indent="0" algn="ctr" rtl="0">
              <a:lnSpc>
                <a:spcPct val="100000"/>
              </a:lnSpc>
              <a:spcBef>
                <a:spcPts val="0"/>
              </a:spcBef>
              <a:spcAft>
                <a:spcPts val="0"/>
              </a:spcAft>
              <a:buClr>
                <a:schemeClr val="lt1"/>
              </a:buClr>
              <a:buSzPct val="25000"/>
              <a:buFont typeface="Arial"/>
              <a:buNone/>
            </a:pPr>
            <a:endParaRPr sz="40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endParaRPr sz="4000" b="1"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4000" b="0" i="0" u="none" strike="noStrike" cap="none" dirty="0">
              <a:solidFill>
                <a:schemeClr val="lt1"/>
              </a:solidFill>
              <a:latin typeface="Arial"/>
              <a:ea typeface="Arial"/>
              <a:cs typeface="Arial"/>
              <a:sym typeface="Arial"/>
            </a:endParaRPr>
          </a:p>
          <a:p>
            <a:pPr marL="0" marR="0" lvl="0" indent="0" algn="ctr" rtl="0">
              <a:lnSpc>
                <a:spcPct val="100000"/>
              </a:lnSpc>
              <a:spcBef>
                <a:spcPts val="480"/>
              </a:spcBef>
              <a:spcAft>
                <a:spcPts val="0"/>
              </a:spcAft>
              <a:buClr>
                <a:schemeClr val="lt1"/>
              </a:buClr>
              <a:buSzPct val="25000"/>
              <a:buFont typeface="Arial"/>
              <a:buNone/>
            </a:pPr>
            <a:endParaRPr sz="2800" b="0" i="0" u="none" strike="noStrike" cap="none" dirty="0">
              <a:solidFill>
                <a:schemeClr val="lt1"/>
              </a:solidFill>
              <a:latin typeface="Arial"/>
              <a:ea typeface="Arial"/>
              <a:cs typeface="Arial"/>
              <a:sym typeface="Arial"/>
            </a:endParaRPr>
          </a:p>
        </p:txBody>
      </p:sp>
      <p:sp>
        <p:nvSpPr>
          <p:cNvPr id="364" name="Shape 364"/>
          <p:cNvSpPr txBox="1"/>
          <p:nvPr/>
        </p:nvSpPr>
        <p:spPr>
          <a:xfrm>
            <a:off x="559835" y="407541"/>
            <a:ext cx="3437397" cy="62287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4"/>
              </a:buClr>
              <a:buSzPct val="25000"/>
              <a:buFont typeface="Arial"/>
              <a:buNone/>
            </a:pPr>
            <a:r>
              <a:rPr lang="en" sz="2800" b="0" i="0" u="none" strike="noStrike" cap="none">
                <a:solidFill>
                  <a:schemeClr val="accent4"/>
                </a:solidFill>
                <a:latin typeface="Arial"/>
                <a:ea typeface="Arial"/>
                <a:cs typeface="Arial"/>
                <a:sym typeface="Arial"/>
              </a:rPr>
              <a:t>Teach the class…</a:t>
            </a:r>
          </a:p>
        </p:txBody>
      </p:sp>
      <p:sp>
        <p:nvSpPr>
          <p:cNvPr id="365" name="Shape 365"/>
          <p:cNvSpPr txBox="1"/>
          <p:nvPr/>
        </p:nvSpPr>
        <p:spPr>
          <a:xfrm>
            <a:off x="44650" y="776875"/>
            <a:ext cx="2229600" cy="1598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pic>
        <p:nvPicPr>
          <p:cNvPr id="366" name="Shape 366" descr="todo_list_v5.png"/>
          <p:cNvPicPr preferRelativeResize="0"/>
          <p:nvPr/>
        </p:nvPicPr>
        <p:blipFill rotWithShape="1">
          <a:blip r:embed="rId3">
            <a:alphaModFix/>
          </a:blip>
          <a:srcRect/>
          <a:stretch/>
        </p:blipFill>
        <p:spPr>
          <a:xfrm>
            <a:off x="1270070" y="1265549"/>
            <a:ext cx="1956454" cy="29507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descr="Illustration_Smile_Blue.png"/>
          <p:cNvPicPr preferRelativeResize="0"/>
          <p:nvPr/>
        </p:nvPicPr>
        <p:blipFill rotWithShape="1">
          <a:blip r:embed="rId3">
            <a:alphaModFix/>
          </a:blip>
          <a:srcRect/>
          <a:stretch/>
        </p:blipFill>
        <p:spPr>
          <a:xfrm>
            <a:off x="3662351" y="2013816"/>
            <a:ext cx="2114100" cy="1242000"/>
          </a:xfrm>
          <a:prstGeom prst="rect">
            <a:avLst/>
          </a:prstGeom>
          <a:noFill/>
          <a:ln>
            <a:noFill/>
          </a:ln>
        </p:spPr>
      </p:pic>
      <p:sp>
        <p:nvSpPr>
          <p:cNvPr id="373" name="Shape 373"/>
          <p:cNvSpPr/>
          <p:nvPr/>
        </p:nvSpPr>
        <p:spPr>
          <a:xfrm>
            <a:off x="1773288" y="961901"/>
            <a:ext cx="499800" cy="1950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4" name="Shape 374"/>
          <p:cNvSpPr/>
          <p:nvPr/>
        </p:nvSpPr>
        <p:spPr>
          <a:xfrm rot="5400000">
            <a:off x="1822328" y="413792"/>
            <a:ext cx="125700" cy="70200"/>
          </a:xfrm>
          <a:custGeom>
            <a:avLst/>
            <a:gdLst/>
            <a:ahLst/>
            <a:cxnLst/>
            <a:rect l="0" t="0" r="0" b="0"/>
            <a:pathLst>
              <a:path w="120000" h="120000" extrusionOk="0">
                <a:moveTo>
                  <a:pt x="0" y="120000"/>
                </a:moveTo>
                <a:cubicBezTo>
                  <a:pt x="10392" y="34751"/>
                  <a:pt x="43625" y="-31859"/>
                  <a:pt x="120000" y="16051"/>
                </a:cubicBezTo>
                <a:cubicBezTo>
                  <a:pt x="72730" y="14583"/>
                  <a:pt x="38315" y="10975"/>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5" name="Shape 375"/>
          <p:cNvSpPr/>
          <p:nvPr/>
        </p:nvSpPr>
        <p:spPr>
          <a:xfrm>
            <a:off x="5122969" y="339503"/>
            <a:ext cx="575100" cy="2265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6" name="Shape 376"/>
          <p:cNvSpPr/>
          <p:nvPr/>
        </p:nvSpPr>
        <p:spPr>
          <a:xfrm>
            <a:off x="2795992" y="4209742"/>
            <a:ext cx="474000" cy="2103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7" name="Shape 377"/>
          <p:cNvSpPr/>
          <p:nvPr/>
        </p:nvSpPr>
        <p:spPr>
          <a:xfrm>
            <a:off x="4272462" y="4410494"/>
            <a:ext cx="538500" cy="197400"/>
          </a:xfrm>
          <a:custGeom>
            <a:avLst/>
            <a:gdLst/>
            <a:ahLst/>
            <a:cxnLst/>
            <a:rect l="0" t="0" r="0" b="0"/>
            <a:pathLst>
              <a:path w="120000" h="120000" extrusionOk="0">
                <a:moveTo>
                  <a:pt x="0" y="120000"/>
                </a:moveTo>
                <a:cubicBezTo>
                  <a:pt x="10161" y="57183"/>
                  <a:pt x="61323" y="-40416"/>
                  <a:pt x="120000" y="17867"/>
                </a:cubicBezTo>
                <a:cubicBezTo>
                  <a:pt x="71115" y="4017"/>
                  <a:pt x="40129" y="29451"/>
                  <a:pt x="0" y="120000"/>
                </a:cubicBezTo>
                <a:close/>
              </a:path>
            </a:pathLst>
          </a:custGeom>
          <a:solidFill>
            <a:srgbClr val="FFFFFF">
              <a:alpha val="49800"/>
            </a:srgbClr>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venir"/>
              <a:ea typeface="Avenir"/>
              <a:cs typeface="Avenir"/>
              <a:sym typeface="Avenir"/>
            </a:endParaRPr>
          </a:p>
        </p:txBody>
      </p:sp>
      <p:sp>
        <p:nvSpPr>
          <p:cNvPr id="378" name="Shape 378"/>
          <p:cNvSpPr txBox="1"/>
          <p:nvPr/>
        </p:nvSpPr>
        <p:spPr>
          <a:xfrm>
            <a:off x="7012549" y="3571637"/>
            <a:ext cx="2070000" cy="9327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Expressing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Understanding </a:t>
            </a:r>
            <a:r>
              <a:rPr lang="en" i="0" u="none" strike="noStrike" cap="none">
                <a:solidFill>
                  <a:srgbClr val="FF8939"/>
                </a:solidFill>
                <a:latin typeface="Roboto Mono"/>
                <a:ea typeface="Roboto Mono"/>
                <a:cs typeface="Roboto Mono"/>
                <a:sym typeface="Roboto Mono"/>
              </a:rPr>
              <a:t>/</a:t>
            </a:r>
          </a:p>
          <a:p>
            <a:pPr marL="0" marR="0" lvl="0" indent="0" algn="ctr" rtl="0">
              <a:lnSpc>
                <a:spcPct val="138750"/>
              </a:lnSpc>
              <a:spcBef>
                <a:spcPts val="0"/>
              </a:spcBef>
              <a:spcAft>
                <a:spcPts val="0"/>
              </a:spcAft>
              <a:buClr>
                <a:srgbClr val="FF8939"/>
              </a:buClr>
              <a:buFont typeface="Arial"/>
              <a:buNone/>
            </a:pPr>
            <a:r>
              <a:rPr lang="en" i="0" u="none" strike="noStrike" cap="none">
                <a:solidFill>
                  <a:srgbClr val="FF8939"/>
                </a:solidFill>
                <a:latin typeface="Roboto Mono"/>
                <a:ea typeface="Roboto Mono"/>
                <a:cs typeface="Roboto Mono"/>
                <a:sym typeface="Roboto Mono"/>
              </a:rPr>
              <a:t>/ </a:t>
            </a:r>
            <a:r>
              <a:rPr lang="en" i="0" u="none" strike="noStrike" cap="none">
                <a:solidFill>
                  <a:srgbClr val="33AFF7"/>
                </a:solidFill>
                <a:latin typeface="Roboto Mono"/>
                <a:ea typeface="Roboto Mono"/>
                <a:cs typeface="Roboto Mono"/>
                <a:sym typeface="Roboto Mono"/>
              </a:rPr>
              <a:t>Connecting </a:t>
            </a:r>
            <a:r>
              <a:rPr lang="en" i="0" u="none" strike="noStrike" cap="none">
                <a:solidFill>
                  <a:srgbClr val="FF8939"/>
                </a:solidFill>
                <a:latin typeface="Roboto Mono"/>
                <a:ea typeface="Roboto Mono"/>
                <a:cs typeface="Roboto Mono"/>
                <a:sym typeface="Roboto Mono"/>
              </a:rPr>
              <a:t>/</a:t>
            </a:r>
            <a:r>
              <a:rPr lang="en" i="0" u="none" strike="noStrike" cap="none">
                <a:solidFill>
                  <a:srgbClr val="7F7F7F"/>
                </a:solidFill>
                <a:latin typeface="Roboto Mono"/>
                <a:ea typeface="Roboto Mono"/>
                <a:cs typeface="Roboto Mono"/>
                <a:sym typeface="Roboto Mono"/>
              </a:rPr>
              <a:t> </a:t>
            </a:r>
          </a:p>
        </p:txBody>
      </p:sp>
      <p:sp>
        <p:nvSpPr>
          <p:cNvPr id="379" name="Shape 379"/>
          <p:cNvSpPr txBox="1"/>
          <p:nvPr/>
        </p:nvSpPr>
        <p:spPr>
          <a:xfrm>
            <a:off x="-18248" y="544175"/>
            <a:ext cx="27351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Computational</a:t>
            </a:r>
          </a:p>
        </p:txBody>
      </p:sp>
      <p:sp>
        <p:nvSpPr>
          <p:cNvPr id="380" name="Shape 380"/>
          <p:cNvSpPr txBox="1"/>
          <p:nvPr/>
        </p:nvSpPr>
        <p:spPr>
          <a:xfrm>
            <a:off x="-3326" y="1187175"/>
            <a:ext cx="2016300" cy="554100"/>
          </a:xfrm>
          <a:prstGeom prst="rect">
            <a:avLst/>
          </a:prstGeom>
          <a:solidFill>
            <a:srgbClr val="3A3A3E"/>
          </a:solidFill>
          <a:ln>
            <a:noFill/>
          </a:ln>
          <a:effectLst>
            <a:outerShdw blurRad="50799" dist="38100" dir="2700000" algn="tl" rotWithShape="0">
              <a:srgbClr val="000000">
                <a:alpha val="42750"/>
              </a:srgbClr>
            </a:outerShdw>
          </a:effectLst>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3000" i="0" u="none" strike="noStrike" cap="small">
                <a:solidFill>
                  <a:schemeClr val="lt1"/>
                </a:solidFill>
                <a:latin typeface="Roboto Mono"/>
                <a:ea typeface="Roboto Mono"/>
                <a:cs typeface="Roboto Mono"/>
                <a:sym typeface="Roboto Mono"/>
              </a:rPr>
              <a:t> Thinking</a:t>
            </a:r>
          </a:p>
        </p:txBody>
      </p:sp>
      <p:grpSp>
        <p:nvGrpSpPr>
          <p:cNvPr id="381" name="Shape 381"/>
          <p:cNvGrpSpPr/>
          <p:nvPr/>
        </p:nvGrpSpPr>
        <p:grpSpPr>
          <a:xfrm>
            <a:off x="2323637" y="265870"/>
            <a:ext cx="4750234" cy="4339639"/>
            <a:chOff x="3684851" y="1195383"/>
            <a:chExt cx="4759753" cy="4348335"/>
          </a:xfrm>
        </p:grpSpPr>
        <p:sp>
          <p:nvSpPr>
            <p:cNvPr id="382" name="Shape 382"/>
            <p:cNvSpPr/>
            <p:nvPr/>
          </p:nvSpPr>
          <p:spPr>
            <a:xfrm>
              <a:off x="3747457" y="2613303"/>
              <a:ext cx="2116200" cy="2893800"/>
            </a:xfrm>
            <a:custGeom>
              <a:avLst/>
              <a:gdLst/>
              <a:ahLst/>
              <a:cxnLst/>
              <a:rect l="0" t="0" r="0" b="0"/>
              <a:pathLst>
                <a:path w="120000" h="120000" extrusionOk="0">
                  <a:moveTo>
                    <a:pt x="82046" y="0"/>
                  </a:moveTo>
                  <a:cubicBezTo>
                    <a:pt x="93374" y="0"/>
                    <a:pt x="104166" y="1678"/>
                    <a:pt x="113982" y="4715"/>
                  </a:cubicBezTo>
                  <a:lnTo>
                    <a:pt x="120000" y="6834"/>
                  </a:lnTo>
                  <a:lnTo>
                    <a:pt x="112721" y="10915"/>
                  </a:lnTo>
                  <a:cubicBezTo>
                    <a:pt x="93932" y="22817"/>
                    <a:pt x="82046" y="40393"/>
                    <a:pt x="82046" y="60000"/>
                  </a:cubicBezTo>
                  <a:lnTo>
                    <a:pt x="82155" y="61583"/>
                  </a:lnTo>
                  <a:lnTo>
                    <a:pt x="82155" y="61583"/>
                  </a:lnTo>
                  <a:lnTo>
                    <a:pt x="82504" y="66637"/>
                  </a:lnTo>
                  <a:cubicBezTo>
                    <a:pt x="84891" y="83822"/>
                    <a:pt x="96444" y="99025"/>
                    <a:pt x="113531" y="109591"/>
                  </a:cubicBezTo>
                  <a:lnTo>
                    <a:pt x="119990" y="113168"/>
                  </a:lnTo>
                  <a:lnTo>
                    <a:pt x="113982" y="115284"/>
                  </a:lnTo>
                  <a:cubicBezTo>
                    <a:pt x="104166" y="118321"/>
                    <a:pt x="93374" y="120000"/>
                    <a:pt x="82046" y="120000"/>
                  </a:cubicBezTo>
                  <a:cubicBezTo>
                    <a:pt x="36733" y="120000"/>
                    <a:pt x="0" y="93137"/>
                    <a:pt x="0" y="60000"/>
                  </a:cubicBezTo>
                  <a:cubicBezTo>
                    <a:pt x="0" y="26862"/>
                    <a:pt x="36733" y="0"/>
                    <a:pt x="82046" y="0"/>
                  </a:cubicBezTo>
                  <a:close/>
                </a:path>
              </a:pathLst>
            </a:custGeom>
            <a:solidFill>
              <a:schemeClr val="dk1"/>
            </a:solidFill>
            <a:ln>
              <a:noFill/>
            </a:ln>
            <a:effectLst>
              <a:outerShdw blurRad="50799" dist="38100" dir="10800000" algn="r"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3" name="Shape 383"/>
            <p:cNvSpPr/>
            <p:nvPr/>
          </p:nvSpPr>
          <p:spPr>
            <a:xfrm>
              <a:off x="5555905" y="2877318"/>
              <a:ext cx="2888700" cy="2666400"/>
            </a:xfrm>
            <a:custGeom>
              <a:avLst/>
              <a:gdLst/>
              <a:ahLst/>
              <a:cxnLst/>
              <a:rect l="0" t="0" r="0" b="0"/>
              <a:pathLst>
                <a:path w="120000" h="120000" extrusionOk="0">
                  <a:moveTo>
                    <a:pt x="92153" y="0"/>
                  </a:moveTo>
                  <a:lnTo>
                    <a:pt x="93500" y="886"/>
                  </a:lnTo>
                  <a:cubicBezTo>
                    <a:pt x="109488" y="12588"/>
                    <a:pt x="120000" y="32405"/>
                    <a:pt x="120000" y="54882"/>
                  </a:cubicBezTo>
                  <a:cubicBezTo>
                    <a:pt x="120000" y="90846"/>
                    <a:pt x="93090" y="120000"/>
                    <a:pt x="59895" y="120000"/>
                  </a:cubicBezTo>
                  <a:cubicBezTo>
                    <a:pt x="28775" y="120000"/>
                    <a:pt x="3178" y="94376"/>
                    <a:pt x="100" y="61540"/>
                  </a:cubicBezTo>
                  <a:lnTo>
                    <a:pt x="0" y="59375"/>
                  </a:lnTo>
                  <a:lnTo>
                    <a:pt x="3537" y="61163"/>
                  </a:lnTo>
                  <a:cubicBezTo>
                    <a:pt x="10920" y="64317"/>
                    <a:pt x="18964" y="66050"/>
                    <a:pt x="27381" y="66050"/>
                  </a:cubicBezTo>
                  <a:cubicBezTo>
                    <a:pt x="38604" y="66050"/>
                    <a:pt x="49163" y="62970"/>
                    <a:pt x="58377" y="57547"/>
                  </a:cubicBezTo>
                  <a:lnTo>
                    <a:pt x="59815" y="56601"/>
                  </a:lnTo>
                  <a:lnTo>
                    <a:pt x="59815" y="56601"/>
                  </a:lnTo>
                  <a:lnTo>
                    <a:pt x="63739" y="54018"/>
                  </a:lnTo>
                  <a:cubicBezTo>
                    <a:pt x="78874" y="42940"/>
                    <a:pt x="89473" y="25140"/>
                    <a:pt x="91886" y="4572"/>
                  </a:cubicBezTo>
                  <a:lnTo>
                    <a:pt x="92153" y="0"/>
                  </a:lnTo>
                  <a:close/>
                </a:path>
              </a:pathLst>
            </a:custGeom>
            <a:solidFill>
              <a:schemeClr val="dk2"/>
            </a:solidFill>
            <a:ln w="127000" cap="rnd" cmpd="sng">
              <a:solidFill>
                <a:schemeClr val="dk1"/>
              </a:solidFill>
              <a:prstDash val="solid"/>
              <a:miter lim="8000"/>
              <a:headEnd type="none" w="med" len="med"/>
              <a:tailEnd type="none" w="med" len="med"/>
            </a:ln>
            <a:effectLst>
              <a:outerShdw blurRad="50799" dist="38100" dir="2700000" algn="t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4" name="Shape 384"/>
            <p:cNvSpPr/>
            <p:nvPr/>
          </p:nvSpPr>
          <p:spPr>
            <a:xfrm>
              <a:off x="4672514" y="1195383"/>
              <a:ext cx="2888700" cy="2666400"/>
            </a:xfrm>
            <a:custGeom>
              <a:avLst/>
              <a:gdLst/>
              <a:ahLst/>
              <a:cxnLst/>
              <a:rect l="0" t="0" r="0" b="0"/>
              <a:pathLst>
                <a:path w="120000" h="120000" extrusionOk="0">
                  <a:moveTo>
                    <a:pt x="59895" y="0"/>
                  </a:moveTo>
                  <a:cubicBezTo>
                    <a:pt x="93090" y="0"/>
                    <a:pt x="120000" y="29153"/>
                    <a:pt x="120000" y="65117"/>
                  </a:cubicBezTo>
                  <a:cubicBezTo>
                    <a:pt x="120000" y="87594"/>
                    <a:pt x="109488" y="107411"/>
                    <a:pt x="93500" y="119113"/>
                  </a:cubicBezTo>
                  <a:lnTo>
                    <a:pt x="92153" y="120000"/>
                  </a:lnTo>
                  <a:lnTo>
                    <a:pt x="91886" y="115427"/>
                  </a:lnTo>
                  <a:cubicBezTo>
                    <a:pt x="89473" y="94859"/>
                    <a:pt x="78874" y="77059"/>
                    <a:pt x="63739" y="65981"/>
                  </a:cubicBezTo>
                  <a:lnTo>
                    <a:pt x="59895" y="63451"/>
                  </a:lnTo>
                  <a:lnTo>
                    <a:pt x="59895" y="63451"/>
                  </a:lnTo>
                  <a:lnTo>
                    <a:pt x="58377" y="62452"/>
                  </a:lnTo>
                  <a:cubicBezTo>
                    <a:pt x="49163" y="57029"/>
                    <a:pt x="38604" y="53949"/>
                    <a:pt x="27381" y="53949"/>
                  </a:cubicBezTo>
                  <a:cubicBezTo>
                    <a:pt x="18964" y="53949"/>
                    <a:pt x="10920" y="55682"/>
                    <a:pt x="3537" y="58836"/>
                  </a:cubicBezTo>
                  <a:lnTo>
                    <a:pt x="0" y="60624"/>
                  </a:lnTo>
                  <a:lnTo>
                    <a:pt x="100" y="58459"/>
                  </a:lnTo>
                  <a:cubicBezTo>
                    <a:pt x="3178" y="25623"/>
                    <a:pt x="28775" y="0"/>
                    <a:pt x="59895" y="0"/>
                  </a:cubicBezTo>
                  <a:close/>
                </a:path>
              </a:pathLst>
            </a:custGeom>
            <a:solidFill>
              <a:schemeClr val="dk2"/>
            </a:solidFill>
            <a:ln>
              <a:noFill/>
            </a:ln>
            <a:effectLst>
              <a:outerShdw blurRad="50799" dist="38100" dir="18900000" algn="bl" rotWithShape="0">
                <a:srgbClr val="000000">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endParaRPr sz="1400" b="0" i="0" u="none" strike="noStrike" cap="none">
                <a:solidFill>
                  <a:schemeClr val="dk1"/>
                </a:solidFill>
                <a:latin typeface="Calibri"/>
                <a:ea typeface="Calibri"/>
                <a:cs typeface="Calibri"/>
                <a:sym typeface="Calibri"/>
              </a:endParaRPr>
            </a:p>
          </p:txBody>
        </p:sp>
        <p:sp>
          <p:nvSpPr>
            <p:cNvPr id="385" name="Shape 385"/>
            <p:cNvSpPr/>
            <p:nvPr/>
          </p:nvSpPr>
          <p:spPr>
            <a:xfrm>
              <a:off x="5863587" y="4507632"/>
              <a:ext cx="2199600"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 sz="1700" b="1" i="0" u="none" strike="noStrike" cap="none">
                  <a:solidFill>
                    <a:srgbClr val="FFFFFF"/>
                  </a:solidFill>
                  <a:latin typeface="Roboto Mono"/>
                  <a:ea typeface="Roboto Mono"/>
                  <a:cs typeface="Roboto Mono"/>
                  <a:sym typeface="Roboto Mono"/>
                </a:rPr>
                <a:t>/PERSPECTIVES/</a:t>
              </a:r>
            </a:p>
          </p:txBody>
        </p:sp>
        <p:sp>
          <p:nvSpPr>
            <p:cNvPr id="386" name="Shape 386"/>
            <p:cNvSpPr/>
            <p:nvPr/>
          </p:nvSpPr>
          <p:spPr>
            <a:xfrm>
              <a:off x="5369083" y="1765760"/>
              <a:ext cx="1702499" cy="354600"/>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&lt;PRACTICES&gt;</a:t>
              </a:r>
            </a:p>
          </p:txBody>
        </p:sp>
        <p:sp>
          <p:nvSpPr>
            <p:cNvPr id="387" name="Shape 387"/>
            <p:cNvSpPr/>
            <p:nvPr/>
          </p:nvSpPr>
          <p:spPr>
            <a:xfrm>
              <a:off x="3684851" y="3750771"/>
              <a:ext cx="1568700" cy="354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700" b="1" i="0" u="none" strike="noStrike" cap="none">
                  <a:solidFill>
                    <a:schemeClr val="lt1"/>
                  </a:solidFill>
                  <a:latin typeface="Roboto Mono"/>
                  <a:ea typeface="Roboto Mono"/>
                  <a:cs typeface="Roboto Mono"/>
                  <a:sym typeface="Roboto Mono"/>
                </a:rPr>
                <a:t>{CONCEPTS}</a:t>
              </a:r>
            </a:p>
          </p:txBody>
        </p:sp>
      </p:grpSp>
      <p:pic>
        <p:nvPicPr>
          <p:cNvPr id="388" name="Shape 388" descr="Heart_Blue.png"/>
          <p:cNvPicPr preferRelativeResize="0"/>
          <p:nvPr/>
        </p:nvPicPr>
        <p:blipFill rotWithShape="1">
          <a:blip r:embed="rId4">
            <a:alphaModFix/>
          </a:blip>
          <a:srcRect/>
          <a:stretch/>
        </p:blipFill>
        <p:spPr>
          <a:xfrm>
            <a:off x="1045820" y="2905066"/>
            <a:ext cx="704700" cy="506699"/>
          </a:xfrm>
          <a:prstGeom prst="rect">
            <a:avLst/>
          </a:prstGeom>
          <a:noFill/>
          <a:ln>
            <a:noFill/>
          </a:ln>
        </p:spPr>
      </p:pic>
      <p:pic>
        <p:nvPicPr>
          <p:cNvPr id="389" name="Shape 389" descr="Heart_Orange"/>
          <p:cNvPicPr preferRelativeResize="0"/>
          <p:nvPr/>
        </p:nvPicPr>
        <p:blipFill rotWithShape="1">
          <a:blip r:embed="rId5">
            <a:alphaModFix/>
          </a:blip>
          <a:srcRect/>
          <a:stretch/>
        </p:blipFill>
        <p:spPr>
          <a:xfrm>
            <a:off x="7305472" y="11617"/>
            <a:ext cx="741900" cy="533700"/>
          </a:xfrm>
          <a:prstGeom prst="rect">
            <a:avLst/>
          </a:prstGeom>
          <a:noFill/>
          <a:ln>
            <a:noFill/>
          </a:ln>
        </p:spPr>
      </p:pic>
      <p:pic>
        <p:nvPicPr>
          <p:cNvPr id="390" name="Shape 390" descr="Heart.png"/>
          <p:cNvPicPr preferRelativeResize="0"/>
          <p:nvPr/>
        </p:nvPicPr>
        <p:blipFill rotWithShape="1">
          <a:blip r:embed="rId6">
            <a:alphaModFix/>
          </a:blip>
          <a:srcRect/>
          <a:stretch/>
        </p:blipFill>
        <p:spPr>
          <a:xfrm>
            <a:off x="7688182" y="2997342"/>
            <a:ext cx="718800" cy="516900"/>
          </a:xfrm>
          <a:prstGeom prst="rect">
            <a:avLst/>
          </a:prstGeom>
          <a:noFill/>
          <a:ln>
            <a:noFill/>
          </a:ln>
        </p:spPr>
      </p:pic>
      <p:sp>
        <p:nvSpPr>
          <p:cNvPr id="391" name="Shape 391"/>
          <p:cNvSpPr txBox="1"/>
          <p:nvPr/>
        </p:nvSpPr>
        <p:spPr>
          <a:xfrm>
            <a:off x="2012950" y="527050"/>
            <a:ext cx="184800" cy="36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txBox="1"/>
          <p:nvPr/>
        </p:nvSpPr>
        <p:spPr>
          <a:xfrm>
            <a:off x="0" y="3470775"/>
            <a:ext cx="2735100" cy="1779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Algorithms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Decomposition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Pattern Recognition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Abstraction }</a:t>
            </a:r>
          </a:p>
          <a:p>
            <a:pPr marL="0" marR="0" lvl="0" indent="0" algn="ctr" rtl="0">
              <a:lnSpc>
                <a:spcPct val="138750"/>
              </a:lnSpc>
              <a:spcBef>
                <a:spcPts val="0"/>
              </a:spcBef>
              <a:spcAft>
                <a:spcPts val="0"/>
              </a:spcAft>
              <a:buClr>
                <a:srgbClr val="33AFF7"/>
              </a:buClr>
              <a:buFont typeface="Arial"/>
              <a:buNone/>
            </a:pPr>
            <a:r>
              <a:rPr lang="en" i="0" u="none" strike="noStrike" cap="none">
                <a:solidFill>
                  <a:srgbClr val="33AFF7"/>
                </a:solidFill>
                <a:latin typeface="Roboto Mono"/>
                <a:ea typeface="Roboto Mono"/>
                <a:cs typeface="Roboto Mono"/>
                <a:sym typeface="Roboto Mono"/>
              </a:rPr>
              <a:t>{ Logic }</a:t>
            </a:r>
          </a:p>
          <a:p>
            <a:pPr marL="0" marR="0" lvl="0" indent="0" algn="l" rtl="0">
              <a:lnSpc>
                <a:spcPct val="130588"/>
              </a:lnSpc>
              <a:spcBef>
                <a:spcPts val="0"/>
              </a:spcBef>
              <a:spcAft>
                <a:spcPts val="0"/>
              </a:spcAft>
              <a:buClr>
                <a:srgbClr val="000000"/>
              </a:buClr>
              <a:buFont typeface="Arial"/>
              <a:buNone/>
            </a:pPr>
            <a:endParaRPr sz="1700" b="0" i="0" u="none" strike="noStrike" cap="none">
              <a:solidFill>
                <a:srgbClr val="33AFF7"/>
              </a:solidFill>
              <a:latin typeface="Arial"/>
              <a:ea typeface="Arial"/>
              <a:cs typeface="Arial"/>
              <a:sym typeface="Arial"/>
            </a:endParaRPr>
          </a:p>
        </p:txBody>
      </p:sp>
      <p:sp>
        <p:nvSpPr>
          <p:cNvPr id="393" name="Shape 393"/>
          <p:cNvSpPr txBox="1"/>
          <p:nvPr/>
        </p:nvSpPr>
        <p:spPr>
          <a:xfrm>
            <a:off x="6581952" y="608400"/>
            <a:ext cx="2212500" cy="1215000"/>
          </a:xfrm>
          <a:prstGeom prst="rect">
            <a:avLst/>
          </a:prstGeom>
          <a:noFill/>
          <a:ln>
            <a:noFill/>
          </a:ln>
        </p:spPr>
        <p:txBody>
          <a:bodyPr lIns="91425" tIns="45700" rIns="91425" bIns="45700" anchor="t" anchorCtr="0">
            <a:noAutofit/>
          </a:bodyPr>
          <a:lstStyle/>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Planning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Collaborating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Experimenting &gt;</a:t>
            </a:r>
          </a:p>
          <a:p>
            <a:pPr marL="0" marR="0" lvl="0" indent="0" algn="ctr" rtl="0">
              <a:lnSpc>
                <a:spcPct val="138750"/>
              </a:lnSpc>
              <a:spcBef>
                <a:spcPts val="0"/>
              </a:spcBef>
              <a:spcAft>
                <a:spcPts val="0"/>
              </a:spcAft>
              <a:buClr>
                <a:schemeClr val="dk2"/>
              </a:buClr>
              <a:buFont typeface="Arial"/>
              <a:buNone/>
            </a:pPr>
            <a:r>
              <a:rPr lang="en" i="0" u="none" strike="noStrike" cap="none">
                <a:solidFill>
                  <a:schemeClr val="dk2"/>
                </a:solidFill>
                <a:latin typeface="Roboto Mono"/>
                <a:ea typeface="Roboto Mono"/>
                <a:cs typeface="Roboto Mono"/>
                <a:sym typeface="Roboto Mono"/>
              </a:rPr>
              <a:t>&lt; Debugging &gt; </a:t>
            </a:r>
          </a:p>
        </p:txBody>
      </p:sp>
    </p:spTree>
  </p:cSld>
  <p:clrMapOvr>
    <a:masterClrMapping/>
  </p:clrMapOvr>
</p:sld>
</file>

<file path=ppt/theme/theme1.xml><?xml version="1.0" encoding="utf-8"?>
<a:theme xmlns:a="http://schemas.openxmlformats.org/drawingml/2006/main" name="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e 7">
      <a:dk1>
        <a:srgbClr val="33AFF7"/>
      </a:dk1>
      <a:lt1>
        <a:srgbClr val="FFFFFF"/>
      </a:lt1>
      <a:dk2>
        <a:srgbClr val="FF8939"/>
      </a:dk2>
      <a:lt2>
        <a:srgbClr val="F0F0F1"/>
      </a:lt2>
      <a:accent1>
        <a:srgbClr val="1980B6"/>
      </a:accent1>
      <a:accent2>
        <a:srgbClr val="D04F1A"/>
      </a:accent2>
      <a:accent3>
        <a:srgbClr val="000000"/>
      </a:accent3>
      <a:accent4>
        <a:srgbClr val="EB581D"/>
      </a:accent4>
      <a:accent5>
        <a:srgbClr val="1C9ADB"/>
      </a:accent5>
      <a:accent6>
        <a:srgbClr val="F0F0F1"/>
      </a:accent6>
      <a:hlink>
        <a:srgbClr val="1C9ADB"/>
      </a:hlink>
      <a:folHlink>
        <a:srgbClr val="1A88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1439</Words>
  <Application>Microsoft Office PowerPoint</Application>
  <PresentationFormat>On-screen Show (16:9)</PresentationFormat>
  <Paragraphs>560</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Roboto Mono</vt:lpstr>
      <vt:lpstr>Avenir</vt:lpstr>
      <vt:lpstr>Calibri</vt:lpstr>
      <vt:lpstr>Noto Sans Symbols</vt:lpstr>
      <vt:lpstr>Times New Roman</vt:lpstr>
      <vt:lpstr>Thème Office</vt:lpstr>
      <vt:lpstr>1_Thème Office</vt:lpstr>
      <vt:lpstr>Slide 1</vt:lpstr>
      <vt:lpstr>Slide 2</vt:lpstr>
      <vt:lpstr>Slide 3</vt:lpstr>
      <vt:lpstr>Does a computer have a brain?</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Practices</vt:lpstr>
      <vt:lpstr>Slide 20</vt:lpstr>
      <vt:lpstr>Slide 21</vt:lpstr>
      <vt:lpstr>Slide 22</vt:lpstr>
      <vt:lpstr>Perspectives </vt:lpstr>
      <vt:lpstr>Slide 24</vt:lpstr>
      <vt:lpstr>Slide 25</vt:lpstr>
      <vt:lpstr>Unplugged! </vt:lpstr>
      <vt:lpstr>Slide 27</vt:lpstr>
      <vt:lpstr>Slide 28</vt:lpstr>
      <vt:lpstr>Slide 29</vt:lpstr>
      <vt:lpstr>Slide 30</vt:lpstr>
      <vt:lpstr>ADDITIONAL INFORMATION &amp; CHALLENGES</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katelissitsa</dc:creator>
  <cp:lastModifiedBy>katelissitsa</cp:lastModifiedBy>
  <cp:revision>1</cp:revision>
  <dcterms:modified xsi:type="dcterms:W3CDTF">2017-08-23T13:51:01Z</dcterms:modified>
</cp:coreProperties>
</file>